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Calibri (MS)" charset="1" panose="020F0502020204030204"/>
      <p:regular r:id="rId20"/>
    </p:embeddedFont>
    <p:embeddedFont>
      <p:font typeface="Press Start 2P" charset="1" panose="00000500000000000000"/>
      <p:regular r:id="rId22"/>
    </p:embeddedFont>
    <p:embeddedFont>
      <p:font typeface="Calibri (MS) Italics" charset="1" panose="020F05020202040A0204"/>
      <p:regular r:id="rId23"/>
    </p:embeddedFont>
    <p:embeddedFont>
      <p:font typeface="Calibri (MS) Bold" charset="1" panose="020F0702030404030204"/>
      <p:regular r:id="rId25"/>
    </p:embeddedFont>
    <p:embeddedFont>
      <p:font typeface="Arial" charset="1" panose="020B0502020202020204"/>
      <p:regular r:id="rId28"/>
    </p:embeddedFont>
    <p:embeddedFont>
      <p:font typeface="Arial Bold" charset="1" panose="020B0802020202020204"/>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notesMasters/notesMaster1.xml" Type="http://schemas.openxmlformats.org/officeDocument/2006/relationships/notesMaster"/><Relationship Id="rId18" Target="theme/theme2.xml" Type="http://schemas.openxmlformats.org/officeDocument/2006/relationships/theme"/><Relationship Id="rId19" Target="notesSlides/notesSlide1.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notesSlides/notesSlide2.xml" Type="http://schemas.openxmlformats.org/officeDocument/2006/relationships/notesSlide"/><Relationship Id="rId22" Target="fonts/font22.fntdata" Type="http://schemas.openxmlformats.org/officeDocument/2006/relationships/font"/><Relationship Id="rId23" Target="fonts/font23.fntdata" Type="http://schemas.openxmlformats.org/officeDocument/2006/relationships/font"/><Relationship Id="rId24" Target="notesSlides/notesSlide3.xml" Type="http://schemas.openxmlformats.org/officeDocument/2006/relationships/notesSlide"/><Relationship Id="rId25" Target="fonts/font25.fntdata" Type="http://schemas.openxmlformats.org/officeDocument/2006/relationships/font"/><Relationship Id="rId26" Target="notesSlides/notesSlide4.xml" Type="http://schemas.openxmlformats.org/officeDocument/2006/relationships/notesSlide"/><Relationship Id="rId27" Target="notesSlides/notesSlide5.xml" Type="http://schemas.openxmlformats.org/officeDocument/2006/relationships/notesSlide"/><Relationship Id="rId28" Target="fonts/font28.fntdata" Type="http://schemas.openxmlformats.org/officeDocument/2006/relationships/font"/><Relationship Id="rId29" Target="notesSlides/notesSlide6.xml" Type="http://schemas.openxmlformats.org/officeDocument/2006/relationships/notesSlide"/><Relationship Id="rId3" Target="viewProps.xml" Type="http://schemas.openxmlformats.org/officeDocument/2006/relationships/viewProps"/><Relationship Id="rId30" Target="notesSlides/notesSlide7.xml" Type="http://schemas.openxmlformats.org/officeDocument/2006/relationships/notesSlide"/><Relationship Id="rId31" Target="fonts/font31.fntdata" Type="http://schemas.openxmlformats.org/officeDocument/2006/relationships/font"/><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Geographical Community: Based on geographical location: a place or region where people are found living and congregating, such as a locale, city, village, or region.</a:t>
            </a:r>
          </a:p>
          <a:p>
            <a:r>
              <a:rPr lang="en-US"/>
              <a:t>Interest-based community: quite simply, people who come together because of a common interest in activities or passions; such communities would easily be found within sports clubs, book clubs, and online forums.</a:t>
            </a:r>
          </a:p>
          <a:p>
            <a:r>
              <a:rPr lang="en-US"/>
              <a:t>Cultural or ethnic group: It is in this regard that reference can be made to language groups, faith-based communities, and cultural associations where members share a common heritage, ethnic, or religious background.</a:t>
            </a:r>
          </a:p>
          <a:p>
            <a:r>
              <a:rPr lang="en-US"/>
              <a:t>Virtual/Online Community: A community that is interconnected with each other through digital platforms, social media, forums; the individuals are capable of speaking to each other without considering the distance.</a:t>
            </a:r>
          </a:p>
          <a:p>
            <a:r>
              <a:rPr lang="en-US"/>
              <a:t>Professional Community: A group based on a common profession or business trade; professional organizations, trade unions, networking groups.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Shared Identity: United by common values, goals, or backgrounds.</a:t>
            </a:r>
          </a:p>
          <a:p>
            <a:r>
              <a:rPr lang="en-US"/>
              <a:t>Social Interaction: Frequent communication builds strong relationships.</a:t>
            </a:r>
          </a:p>
          <a:p>
            <a:r>
              <a:rPr lang="en-US"/>
              <a:t>Mutual Support: Members help one another, enhancing mutual well-being.</a:t>
            </a:r>
          </a:p>
          <a:p>
            <a:r>
              <a:rPr lang="en-US"/>
              <a:t>Belongingness: A sense of being part of something bigger, with emotional support.</a:t>
            </a:r>
          </a:p>
          <a:p>
            <a:r>
              <a:rPr lang="en-US"/>
              <a:t>Shared Traditions: Customs or rituals that strengthen community bonds.</a:t>
            </a:r>
          </a:p>
          <a:p>
            <a:r>
              <a:rPr lang="en-US"/>
              <a:t>Joint Decision-Making: Collaboratively solving problems and setting goals.</a:t>
            </a:r>
          </a:p>
          <a:p>
            <a:r>
              <a:rPr lang="en-US"/>
              <a:t>Geographic/Virtual Connection: Linked by physical location or virtual platforms.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Better Decision-Making – Understand who holds influence.</a:t>
            </a:r>
          </a:p>
          <a:p>
            <a:r>
              <a:rPr lang="en-US"/>
              <a:t>Stronger Engagement – Build trust and increase participation.</a:t>
            </a:r>
          </a:p>
          <a:p>
            <a:r>
              <a:rPr lang="en-US"/>
              <a:t>Conflict Resolution – Manage and mediate tensions.</a:t>
            </a:r>
          </a:p>
          <a:p>
            <a:r>
              <a:rPr lang="en-US"/>
              <a:t>Resilience – Enable communities to adapt and thrive.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png" Type="http://schemas.openxmlformats.org/officeDocument/2006/relationships/image"/><Relationship Id="rId12" Target="../media/image20.png" Type="http://schemas.openxmlformats.org/officeDocument/2006/relationships/image"/><Relationship Id="rId2" Target="../notesSlides/notesSlide10.xml" Type="http://schemas.openxmlformats.org/officeDocument/2006/relationships/notesSlide"/><Relationship Id="rId3" Target="../media/image1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19.png" Type="http://schemas.openxmlformats.org/officeDocument/2006/relationships/image"/><Relationship Id="rId12" Target="../media/image22.png" Type="http://schemas.openxmlformats.org/officeDocument/2006/relationships/image"/><Relationship Id="rId2" Target="../notesSlides/notesSlide11.xml" Type="http://schemas.openxmlformats.org/officeDocument/2006/relationships/notesSlide"/><Relationship Id="rId3" Target="../media/image2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7" y="3276402"/>
            <a:ext cx="12478656" cy="2201342"/>
            <a:chOff x="0" y="0"/>
            <a:chExt cx="15125118" cy="2668200"/>
          </a:xfrm>
        </p:grpSpPr>
        <p:sp>
          <p:nvSpPr>
            <p:cNvPr name="Freeform 18" id="18"/>
            <p:cNvSpPr/>
            <p:nvPr/>
          </p:nvSpPr>
          <p:spPr>
            <a:xfrm flipH="false" flipV="false" rot="0">
              <a:off x="0" y="0"/>
              <a:ext cx="15125119" cy="2668200"/>
            </a:xfrm>
            <a:custGeom>
              <a:avLst/>
              <a:gdLst/>
              <a:ahLst/>
              <a:cxnLst/>
              <a:rect r="r" b="b" t="t" l="l"/>
              <a:pathLst>
                <a:path h="2668200" w="15125119">
                  <a:moveTo>
                    <a:pt x="0" y="0"/>
                  </a:moveTo>
                  <a:lnTo>
                    <a:pt x="15125119" y="0"/>
                  </a:lnTo>
                  <a:lnTo>
                    <a:pt x="15125119" y="2668200"/>
                  </a:lnTo>
                  <a:lnTo>
                    <a:pt x="0" y="2668200"/>
                  </a:lnTo>
                  <a:close/>
                </a:path>
              </a:pathLst>
            </a:custGeom>
            <a:solidFill>
              <a:srgbClr val="000000">
                <a:alpha val="0"/>
              </a:srgbClr>
            </a:solidFill>
          </p:spPr>
        </p:sp>
        <p:sp>
          <p:nvSpPr>
            <p:cNvPr name="TextBox 19" id="19"/>
            <p:cNvSpPr txBox="true"/>
            <p:nvPr/>
          </p:nvSpPr>
          <p:spPr>
            <a:xfrm>
              <a:off x="0" y="-38100"/>
              <a:ext cx="15125118"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Implicarea comunității</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4.1. Dinamica comunității </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682461"/>
            <a:ext cx="10339650" cy="2256499"/>
            <a:chOff x="0" y="0"/>
            <a:chExt cx="13786200" cy="3008665"/>
          </a:xfrm>
        </p:grpSpPr>
        <p:sp>
          <p:nvSpPr>
            <p:cNvPr name="Freeform 23" id="23"/>
            <p:cNvSpPr/>
            <p:nvPr/>
          </p:nvSpPr>
          <p:spPr>
            <a:xfrm flipH="false" flipV="false" rot="0">
              <a:off x="0" y="0"/>
              <a:ext cx="13786200" cy="3008665"/>
            </a:xfrm>
            <a:custGeom>
              <a:avLst/>
              <a:gdLst/>
              <a:ahLst/>
              <a:cxnLst/>
              <a:rect r="r" b="b" t="t" l="l"/>
              <a:pathLst>
                <a:path h="3008665" w="13786200">
                  <a:moveTo>
                    <a:pt x="0" y="0"/>
                  </a:moveTo>
                  <a:lnTo>
                    <a:pt x="13786200" y="0"/>
                  </a:lnTo>
                  <a:lnTo>
                    <a:pt x="13786200" y="3008665"/>
                  </a:lnTo>
                  <a:lnTo>
                    <a:pt x="0" y="3008665"/>
                  </a:lnTo>
                  <a:close/>
                </a:path>
              </a:pathLst>
            </a:custGeom>
            <a:solidFill>
              <a:srgbClr val="000000">
                <a:alpha val="0"/>
              </a:srgbClr>
            </a:solidFill>
          </p:spPr>
        </p:sp>
        <p:sp>
          <p:nvSpPr>
            <p:cNvPr name="TextBox 24" id="24"/>
            <p:cNvSpPr txBox="true"/>
            <p:nvPr/>
          </p:nvSpPr>
          <p:spPr>
            <a:xfrm>
              <a:off x="0" y="9525"/>
              <a:ext cx="13786200" cy="2999140"/>
            </a:xfrm>
            <a:prstGeom prst="rect">
              <a:avLst/>
            </a:prstGeom>
          </p:spPr>
          <p:txBody>
            <a:bodyPr anchor="ctr" rtlCol="false" tIns="0" lIns="0" bIns="0" rIns="0"/>
            <a:lstStyle/>
            <a:p>
              <a:pPr algn="l" marL="438412" indent="-219206" lvl="1">
                <a:lnSpc>
                  <a:spcPts val="2354"/>
                </a:lnSpc>
                <a:buAutoNum type="arabicPeriod" startAt="1"/>
              </a:pPr>
              <a:r>
                <a:rPr lang="en-US" sz="2422" i="true">
                  <a:solidFill>
                    <a:srgbClr val="DBC2D4"/>
                  </a:solidFill>
                  <a:latin typeface="Calibri (MS) Italics"/>
                  <a:ea typeface="Calibri (MS) Italics"/>
                  <a:cs typeface="Calibri (MS) Italics"/>
                  <a:sym typeface="Calibri (MS) Italics"/>
                </a:rPr>
                <a:t>Înțelegerea dinamicii sociale, economice și culturale care influențează comunitățile rurale.</a:t>
              </a:r>
            </a:p>
            <a:p>
              <a:pPr algn="l" marL="438412" indent="-219206" lvl="1">
                <a:lnSpc>
                  <a:spcPts val="2354"/>
                </a:lnSpc>
                <a:buAutoNum type="arabicPeriod" startAt="1"/>
              </a:pPr>
              <a:r>
                <a:rPr lang="en-US" sz="2422" i="true">
                  <a:solidFill>
                    <a:srgbClr val="DBC2D4"/>
                  </a:solidFill>
                  <a:latin typeface="Calibri (MS) Italics"/>
                  <a:ea typeface="Calibri (MS) Italics"/>
                  <a:cs typeface="Calibri (MS) Italics"/>
                  <a:sym typeface="Calibri (MS) Italics"/>
                </a:rPr>
                <a:t>Identificarea și reținerea principalelor părți interesate ale unei comunități rurale, descrierea rolurilor acestora și înțelegerea modului în care acestea contribuie la rezultatele comunității.</a:t>
              </a:r>
            </a:p>
            <a:p>
              <a:pPr algn="l" marL="438412" indent="-219206" lvl="1">
                <a:lnSpc>
                  <a:spcPts val="2354"/>
                </a:lnSpc>
                <a:buAutoNum type="arabicPeriod" startAt="1"/>
              </a:pPr>
              <a:r>
                <a:rPr lang="en-US" sz="2422" i="true">
                  <a:solidFill>
                    <a:srgbClr val="DBC2D4"/>
                  </a:solidFill>
                  <a:latin typeface="Calibri (MS) Italics"/>
                  <a:ea typeface="Calibri (MS) Italics"/>
                  <a:cs typeface="Calibri (MS) Italics"/>
                  <a:sym typeface="Calibri (MS) Italics"/>
                </a:rPr>
                <a:t>Cercetarea și aplicarea numeroaselor metode de evaluare a resurselor și nevoilor comunităților rurale.</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este Comunitatea?</a:t>
              </a:r>
            </a:p>
          </p:txBody>
        </p:sp>
      </p:grpSp>
      <p:sp>
        <p:nvSpPr>
          <p:cNvPr name="TextBox 7" id="7"/>
          <p:cNvSpPr txBox="true"/>
          <p:nvPr/>
        </p:nvSpPr>
        <p:spPr>
          <a:xfrm rot="0">
            <a:off x="2581346" y="1292112"/>
            <a:ext cx="13724666" cy="1909017"/>
          </a:xfrm>
          <a:prstGeom prst="rect">
            <a:avLst/>
          </a:prstGeom>
        </p:spPr>
        <p:txBody>
          <a:bodyPr anchor="t" rtlCol="false" tIns="0" lIns="0" bIns="0" rIns="0">
            <a:spAutoFit/>
          </a:bodyPr>
          <a:lstStyle/>
          <a:p>
            <a:pPr algn="ctr" marL="0" indent="0" lvl="0">
              <a:lnSpc>
                <a:spcPts val="3677"/>
              </a:lnSpc>
            </a:pPr>
            <a:r>
              <a:rPr lang="en-US" sz="2840">
                <a:solidFill>
                  <a:srgbClr val="616161"/>
                </a:solidFill>
                <a:latin typeface="Calibri (MS)"/>
                <a:ea typeface="Calibri (MS)"/>
                <a:cs typeface="Calibri (MS)"/>
                <a:sym typeface="Calibri (MS)"/>
              </a:rPr>
              <a:t>Un grup de indivizi conectați prin geografie, interese, cultură, profesie sau platforme digitale, care se sprijină și interacționează unii cu alții pentru a atinge obiective comune.</a:t>
            </a:r>
          </a:p>
          <a:p>
            <a:pPr algn="ctr" marL="0" indent="0" lvl="0">
              <a:lnSpc>
                <a:spcPts val="3675"/>
              </a:lnSpc>
            </a:pPr>
            <a:r>
              <a:rPr lang="en-US" b="true" sz="2840">
                <a:solidFill>
                  <a:srgbClr val="616161"/>
                </a:solidFill>
                <a:latin typeface="Calibri (MS) Bold"/>
                <a:ea typeface="Calibri (MS) Bold"/>
                <a:cs typeface="Calibri (MS) Bold"/>
                <a:sym typeface="Calibri (MS) Bold"/>
              </a:rPr>
              <a:t>Tipuri de comunități: </a:t>
            </a:r>
            <a:r>
              <a:rPr lang="en-US" sz="2840">
                <a:solidFill>
                  <a:srgbClr val="616161"/>
                </a:solidFill>
                <a:latin typeface="Calibri (MS)"/>
                <a:ea typeface="Calibri (MS)"/>
                <a:cs typeface="Calibri (MS)"/>
                <a:sym typeface="Calibri (MS)"/>
              </a:rPr>
              <a:t>comunități </a:t>
            </a:r>
            <a:r>
              <a:rPr lang="en-US" b="true" sz="2840" u="sng">
                <a:solidFill>
                  <a:srgbClr val="616161"/>
                </a:solidFill>
                <a:latin typeface="Calibri (MS) Bold"/>
                <a:ea typeface="Calibri (MS) Bold"/>
                <a:cs typeface="Calibri (MS) Bold"/>
                <a:sym typeface="Calibri (MS) Bold"/>
              </a:rPr>
              <a:t>geografice</a:t>
            </a:r>
            <a:r>
              <a:rPr lang="en-US" sz="2840">
                <a:solidFill>
                  <a:srgbClr val="616161"/>
                </a:solidFill>
                <a:latin typeface="Calibri (MS)"/>
                <a:ea typeface="Calibri (MS)"/>
                <a:cs typeface="Calibri (MS)"/>
                <a:sym typeface="Calibri (MS)"/>
              </a:rPr>
              <a:t>, comunități </a:t>
            </a:r>
            <a:r>
              <a:rPr lang="en-US" b="true" sz="2840" u="sng">
                <a:solidFill>
                  <a:srgbClr val="616161"/>
                </a:solidFill>
                <a:latin typeface="Calibri (MS) Bold"/>
                <a:ea typeface="Calibri (MS) Bold"/>
                <a:cs typeface="Calibri (MS) Bold"/>
                <a:sym typeface="Calibri (MS) Bold"/>
              </a:rPr>
              <a:t>bazate pe interese</a:t>
            </a:r>
            <a:r>
              <a:rPr lang="en-US" sz="2840">
                <a:solidFill>
                  <a:srgbClr val="616161"/>
                </a:solidFill>
                <a:latin typeface="Calibri (MS)"/>
                <a:ea typeface="Calibri (MS)"/>
                <a:cs typeface="Calibri (MS)"/>
                <a:sym typeface="Calibri (MS)"/>
              </a:rPr>
              <a:t>, comunități </a:t>
            </a:r>
            <a:r>
              <a:rPr lang="en-US" b="true" sz="2840" u="sng">
                <a:solidFill>
                  <a:srgbClr val="616161"/>
                </a:solidFill>
                <a:latin typeface="Calibri (MS) Bold"/>
                <a:ea typeface="Calibri (MS) Bold"/>
                <a:cs typeface="Calibri (MS) Bold"/>
                <a:sym typeface="Calibri (MS) Bold"/>
              </a:rPr>
              <a:t>etnice sau culturale</a:t>
            </a:r>
            <a:r>
              <a:rPr lang="en-US" sz="2840">
                <a:solidFill>
                  <a:srgbClr val="616161"/>
                </a:solidFill>
                <a:latin typeface="Calibri (MS)"/>
                <a:ea typeface="Calibri (MS)"/>
                <a:cs typeface="Calibri (MS)"/>
                <a:sym typeface="Calibri (MS)"/>
              </a:rPr>
              <a:t>, comunități </a:t>
            </a:r>
            <a:r>
              <a:rPr lang="en-US" b="true" sz="2840" u="sng">
                <a:solidFill>
                  <a:srgbClr val="616161"/>
                </a:solidFill>
                <a:latin typeface="Calibri (MS) Bold"/>
                <a:ea typeface="Calibri (MS) Bold"/>
                <a:cs typeface="Calibri (MS) Bold"/>
                <a:sym typeface="Calibri (MS) Bold"/>
              </a:rPr>
              <a:t>virtuale/online</a:t>
            </a:r>
            <a:r>
              <a:rPr lang="en-US" sz="2840">
                <a:solidFill>
                  <a:srgbClr val="616161"/>
                </a:solidFill>
                <a:latin typeface="Calibri (MS)"/>
                <a:ea typeface="Calibri (MS)"/>
                <a:cs typeface="Calibri (MS)"/>
                <a:sym typeface="Calibri (MS)"/>
              </a:rPr>
              <a:t> și comunități </a:t>
            </a:r>
            <a:r>
              <a:rPr lang="en-US" b="true" sz="2840" u="sng">
                <a:solidFill>
                  <a:srgbClr val="616161"/>
                </a:solidFill>
                <a:latin typeface="Calibri (MS) Bold"/>
                <a:ea typeface="Calibri (MS) Bold"/>
                <a:cs typeface="Calibri (MS) Bold"/>
                <a:sym typeface="Calibri (MS) Bold"/>
              </a:rPr>
              <a:t>profesionale</a:t>
            </a:r>
            <a:r>
              <a:rPr lang="en-US" b="true" sz="2840">
                <a:solidFill>
                  <a:srgbClr val="616161"/>
                </a:solidFill>
                <a:latin typeface="Calibri (MS) Bold"/>
                <a:ea typeface="Calibri (MS) Bold"/>
                <a:cs typeface="Calibri (MS) Bold"/>
                <a:sym typeface="Calibri (MS) Bold"/>
              </a:rPr>
              <a:t>.</a:t>
            </a:r>
          </a:p>
        </p:txBody>
      </p:sp>
      <p:grpSp>
        <p:nvGrpSpPr>
          <p:cNvPr name="Group 8" id="8"/>
          <p:cNvGrpSpPr>
            <a:grpSpLocks noChangeAspect="true"/>
          </p:cNvGrpSpPr>
          <p:nvPr/>
        </p:nvGrpSpPr>
        <p:grpSpPr>
          <a:xfrm rot="0">
            <a:off x="3441364" y="3201128"/>
            <a:ext cx="12191413" cy="6856742"/>
            <a:chOff x="0" y="0"/>
            <a:chExt cx="17152864" cy="9647180"/>
          </a:xfrm>
        </p:grpSpPr>
        <p:sp>
          <p:nvSpPr>
            <p:cNvPr name="Freeform 9" id="9" descr="Imagine care conține text, captură de ecran, font, siglă  Descriere generată automat"/>
            <p:cNvSpPr/>
            <p:nvPr/>
          </p:nvSpPr>
          <p:spPr>
            <a:xfrm flipH="false" flipV="false" rot="0">
              <a:off x="0" y="0"/>
              <a:ext cx="17152874" cy="9647174"/>
            </a:xfrm>
            <a:custGeom>
              <a:avLst/>
              <a:gdLst/>
              <a:ahLst/>
              <a:cxnLst/>
              <a:rect r="r" b="b" t="t" l="l"/>
              <a:pathLst>
                <a:path h="9647174" w="17152874">
                  <a:moveTo>
                    <a:pt x="0" y="0"/>
                  </a:moveTo>
                  <a:lnTo>
                    <a:pt x="17152874" y="0"/>
                  </a:lnTo>
                  <a:lnTo>
                    <a:pt x="17152874" y="9647174"/>
                  </a:lnTo>
                  <a:lnTo>
                    <a:pt x="0" y="9647174"/>
                  </a:lnTo>
                  <a:lnTo>
                    <a:pt x="0" y="0"/>
                  </a:lnTo>
                  <a:close/>
                </a:path>
              </a:pathLst>
            </a:custGeom>
            <a:blipFill>
              <a:blip r:embed="rId3"/>
              <a:stretch>
                <a:fillRect l="-9" t="0" r="-9"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Caracteristicile unei comunități puternice</a:t>
              </a:r>
            </a:p>
          </p:txBody>
        </p:sp>
      </p:grpSp>
      <p:grpSp>
        <p:nvGrpSpPr>
          <p:cNvPr name="Group 7" id="7"/>
          <p:cNvGrpSpPr/>
          <p:nvPr/>
        </p:nvGrpSpPr>
        <p:grpSpPr>
          <a:xfrm rot="0">
            <a:off x="4484996" y="1472318"/>
            <a:ext cx="9240440" cy="853028"/>
            <a:chOff x="0" y="0"/>
            <a:chExt cx="12320586" cy="1137370"/>
          </a:xfrm>
        </p:grpSpPr>
        <p:sp>
          <p:nvSpPr>
            <p:cNvPr name="Freeform 8" id="8"/>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9" id="9"/>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Identitate comună</a:t>
              </a:r>
            </a:p>
          </p:txBody>
        </p:sp>
      </p:grpSp>
      <p:grpSp>
        <p:nvGrpSpPr>
          <p:cNvPr name="Group 10" id="10"/>
          <p:cNvGrpSpPr/>
          <p:nvPr/>
        </p:nvGrpSpPr>
        <p:grpSpPr>
          <a:xfrm rot="0">
            <a:off x="4473090" y="2299152"/>
            <a:ext cx="1268253" cy="243125"/>
            <a:chOff x="0" y="0"/>
            <a:chExt cx="1691004" cy="324166"/>
          </a:xfrm>
        </p:grpSpPr>
        <p:sp>
          <p:nvSpPr>
            <p:cNvPr name="Freeform 11" id="11"/>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2" id="12"/>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3" id="13"/>
          <p:cNvGrpSpPr/>
          <p:nvPr/>
        </p:nvGrpSpPr>
        <p:grpSpPr>
          <a:xfrm rot="0">
            <a:off x="5775003" y="2299152"/>
            <a:ext cx="1268253" cy="243125"/>
            <a:chOff x="0" y="0"/>
            <a:chExt cx="1691004" cy="324166"/>
          </a:xfrm>
        </p:grpSpPr>
        <p:sp>
          <p:nvSpPr>
            <p:cNvPr name="Freeform 14" id="14"/>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5" id="15"/>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6" id="16"/>
          <p:cNvGrpSpPr/>
          <p:nvPr/>
        </p:nvGrpSpPr>
        <p:grpSpPr>
          <a:xfrm rot="0">
            <a:off x="7076916" y="2299152"/>
            <a:ext cx="1268253" cy="243125"/>
            <a:chOff x="0" y="0"/>
            <a:chExt cx="1691004" cy="324166"/>
          </a:xfrm>
        </p:grpSpPr>
        <p:sp>
          <p:nvSpPr>
            <p:cNvPr name="Freeform 17" id="17"/>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8" id="18"/>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9" id="19"/>
          <p:cNvGrpSpPr/>
          <p:nvPr/>
        </p:nvGrpSpPr>
        <p:grpSpPr>
          <a:xfrm rot="0">
            <a:off x="8378829" y="2299152"/>
            <a:ext cx="1268253" cy="243125"/>
            <a:chOff x="0" y="0"/>
            <a:chExt cx="1691004" cy="324166"/>
          </a:xfrm>
        </p:grpSpPr>
        <p:sp>
          <p:nvSpPr>
            <p:cNvPr name="Freeform 20" id="20"/>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21" id="21"/>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22" id="22"/>
          <p:cNvGrpSpPr/>
          <p:nvPr/>
        </p:nvGrpSpPr>
        <p:grpSpPr>
          <a:xfrm rot="0">
            <a:off x="9680740" y="2299152"/>
            <a:ext cx="1268253" cy="243125"/>
            <a:chOff x="0" y="0"/>
            <a:chExt cx="1691004" cy="324166"/>
          </a:xfrm>
        </p:grpSpPr>
        <p:sp>
          <p:nvSpPr>
            <p:cNvPr name="Freeform 23" id="23"/>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24" id="24"/>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25" id="25"/>
          <p:cNvGrpSpPr/>
          <p:nvPr/>
        </p:nvGrpSpPr>
        <p:grpSpPr>
          <a:xfrm rot="0">
            <a:off x="10982654" y="2299152"/>
            <a:ext cx="1268253" cy="243125"/>
            <a:chOff x="0" y="0"/>
            <a:chExt cx="1691004" cy="324166"/>
          </a:xfrm>
        </p:grpSpPr>
        <p:sp>
          <p:nvSpPr>
            <p:cNvPr name="Freeform 26" id="26"/>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27" id="27"/>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28" id="28"/>
          <p:cNvGrpSpPr/>
          <p:nvPr/>
        </p:nvGrpSpPr>
        <p:grpSpPr>
          <a:xfrm rot="0">
            <a:off x="12284567" y="2299152"/>
            <a:ext cx="1268253" cy="243125"/>
            <a:chOff x="0" y="0"/>
            <a:chExt cx="1691004" cy="324166"/>
          </a:xfrm>
        </p:grpSpPr>
        <p:sp>
          <p:nvSpPr>
            <p:cNvPr name="Freeform 29" id="29"/>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30" id="30"/>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31" id="31"/>
          <p:cNvGrpSpPr/>
          <p:nvPr/>
        </p:nvGrpSpPr>
        <p:grpSpPr>
          <a:xfrm rot="0">
            <a:off x="4484996" y="2652769"/>
            <a:ext cx="9240440" cy="853027"/>
            <a:chOff x="0" y="0"/>
            <a:chExt cx="12320586" cy="1137370"/>
          </a:xfrm>
        </p:grpSpPr>
        <p:sp>
          <p:nvSpPr>
            <p:cNvPr name="Freeform 32" id="32"/>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33" id="33"/>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Interacțiune socială</a:t>
              </a:r>
            </a:p>
          </p:txBody>
        </p:sp>
      </p:grpSp>
      <p:grpSp>
        <p:nvGrpSpPr>
          <p:cNvPr name="Group 34" id="34"/>
          <p:cNvGrpSpPr/>
          <p:nvPr/>
        </p:nvGrpSpPr>
        <p:grpSpPr>
          <a:xfrm rot="0">
            <a:off x="4473090" y="3479602"/>
            <a:ext cx="1268253" cy="243124"/>
            <a:chOff x="0" y="0"/>
            <a:chExt cx="1691004" cy="324166"/>
          </a:xfrm>
        </p:grpSpPr>
        <p:sp>
          <p:nvSpPr>
            <p:cNvPr name="Freeform 35" id="35"/>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36" id="36"/>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37" id="37"/>
          <p:cNvGrpSpPr/>
          <p:nvPr/>
        </p:nvGrpSpPr>
        <p:grpSpPr>
          <a:xfrm rot="0">
            <a:off x="5775003" y="3479602"/>
            <a:ext cx="1268253" cy="243124"/>
            <a:chOff x="0" y="0"/>
            <a:chExt cx="1691004" cy="324166"/>
          </a:xfrm>
        </p:grpSpPr>
        <p:sp>
          <p:nvSpPr>
            <p:cNvPr name="Freeform 38" id="38"/>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39" id="39"/>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40" id="40"/>
          <p:cNvGrpSpPr/>
          <p:nvPr/>
        </p:nvGrpSpPr>
        <p:grpSpPr>
          <a:xfrm rot="0">
            <a:off x="7076916" y="3479602"/>
            <a:ext cx="1268253" cy="243124"/>
            <a:chOff x="0" y="0"/>
            <a:chExt cx="1691004" cy="324166"/>
          </a:xfrm>
        </p:grpSpPr>
        <p:sp>
          <p:nvSpPr>
            <p:cNvPr name="Freeform 41" id="41"/>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42" id="42"/>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43" id="43"/>
          <p:cNvGrpSpPr/>
          <p:nvPr/>
        </p:nvGrpSpPr>
        <p:grpSpPr>
          <a:xfrm rot="0">
            <a:off x="8378829" y="3479602"/>
            <a:ext cx="1268253" cy="243124"/>
            <a:chOff x="0" y="0"/>
            <a:chExt cx="1691004" cy="324166"/>
          </a:xfrm>
        </p:grpSpPr>
        <p:sp>
          <p:nvSpPr>
            <p:cNvPr name="Freeform 44" id="44"/>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45" id="45"/>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46" id="46"/>
          <p:cNvGrpSpPr/>
          <p:nvPr/>
        </p:nvGrpSpPr>
        <p:grpSpPr>
          <a:xfrm rot="0">
            <a:off x="9680740" y="3479602"/>
            <a:ext cx="1268253" cy="243124"/>
            <a:chOff x="0" y="0"/>
            <a:chExt cx="1691004" cy="324166"/>
          </a:xfrm>
        </p:grpSpPr>
        <p:sp>
          <p:nvSpPr>
            <p:cNvPr name="Freeform 47" id="47"/>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48" id="48"/>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49" id="49"/>
          <p:cNvGrpSpPr/>
          <p:nvPr/>
        </p:nvGrpSpPr>
        <p:grpSpPr>
          <a:xfrm rot="0">
            <a:off x="10982654" y="3479602"/>
            <a:ext cx="1268253" cy="243124"/>
            <a:chOff x="0" y="0"/>
            <a:chExt cx="1691004" cy="324166"/>
          </a:xfrm>
        </p:grpSpPr>
        <p:sp>
          <p:nvSpPr>
            <p:cNvPr name="Freeform 50" id="50"/>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51" id="51"/>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52" id="52"/>
          <p:cNvGrpSpPr/>
          <p:nvPr/>
        </p:nvGrpSpPr>
        <p:grpSpPr>
          <a:xfrm rot="0">
            <a:off x="12284567" y="3479602"/>
            <a:ext cx="1268253" cy="243124"/>
            <a:chOff x="0" y="0"/>
            <a:chExt cx="1691004" cy="324166"/>
          </a:xfrm>
        </p:grpSpPr>
        <p:sp>
          <p:nvSpPr>
            <p:cNvPr name="Freeform 53" id="53"/>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54" id="54"/>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55" id="55"/>
          <p:cNvGrpSpPr/>
          <p:nvPr/>
        </p:nvGrpSpPr>
        <p:grpSpPr>
          <a:xfrm rot="0">
            <a:off x="4484996" y="3833219"/>
            <a:ext cx="9240440" cy="853028"/>
            <a:chOff x="0" y="0"/>
            <a:chExt cx="12320586" cy="1137370"/>
          </a:xfrm>
        </p:grpSpPr>
        <p:sp>
          <p:nvSpPr>
            <p:cNvPr name="Freeform 56" id="56"/>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57" id="57"/>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Sprijin reciproc</a:t>
              </a:r>
            </a:p>
          </p:txBody>
        </p:sp>
      </p:grpSp>
      <p:grpSp>
        <p:nvGrpSpPr>
          <p:cNvPr name="Group 58" id="58"/>
          <p:cNvGrpSpPr/>
          <p:nvPr/>
        </p:nvGrpSpPr>
        <p:grpSpPr>
          <a:xfrm rot="0">
            <a:off x="4473090" y="4660053"/>
            <a:ext cx="1268253" cy="243125"/>
            <a:chOff x="0" y="0"/>
            <a:chExt cx="1691004" cy="324166"/>
          </a:xfrm>
        </p:grpSpPr>
        <p:sp>
          <p:nvSpPr>
            <p:cNvPr name="Freeform 59" id="59"/>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60" id="60"/>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61" id="61"/>
          <p:cNvGrpSpPr/>
          <p:nvPr/>
        </p:nvGrpSpPr>
        <p:grpSpPr>
          <a:xfrm rot="0">
            <a:off x="5775003" y="4660053"/>
            <a:ext cx="1268253" cy="243125"/>
            <a:chOff x="0" y="0"/>
            <a:chExt cx="1691004" cy="324166"/>
          </a:xfrm>
        </p:grpSpPr>
        <p:sp>
          <p:nvSpPr>
            <p:cNvPr name="Freeform 62" id="62"/>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63" id="63"/>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64" id="64"/>
          <p:cNvGrpSpPr/>
          <p:nvPr/>
        </p:nvGrpSpPr>
        <p:grpSpPr>
          <a:xfrm rot="0">
            <a:off x="7076916" y="4660053"/>
            <a:ext cx="1268253" cy="243125"/>
            <a:chOff x="0" y="0"/>
            <a:chExt cx="1691004" cy="324166"/>
          </a:xfrm>
        </p:grpSpPr>
        <p:sp>
          <p:nvSpPr>
            <p:cNvPr name="Freeform 65" id="65"/>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66" id="66"/>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67" id="67"/>
          <p:cNvGrpSpPr/>
          <p:nvPr/>
        </p:nvGrpSpPr>
        <p:grpSpPr>
          <a:xfrm rot="0">
            <a:off x="8378829" y="4660053"/>
            <a:ext cx="1268253" cy="243125"/>
            <a:chOff x="0" y="0"/>
            <a:chExt cx="1691004" cy="324166"/>
          </a:xfrm>
        </p:grpSpPr>
        <p:sp>
          <p:nvSpPr>
            <p:cNvPr name="Freeform 68" id="68"/>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69" id="69"/>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70" id="70"/>
          <p:cNvGrpSpPr/>
          <p:nvPr/>
        </p:nvGrpSpPr>
        <p:grpSpPr>
          <a:xfrm rot="0">
            <a:off x="9680740" y="4660053"/>
            <a:ext cx="1268253" cy="243125"/>
            <a:chOff x="0" y="0"/>
            <a:chExt cx="1691004" cy="324166"/>
          </a:xfrm>
        </p:grpSpPr>
        <p:sp>
          <p:nvSpPr>
            <p:cNvPr name="Freeform 71" id="71"/>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72" id="72"/>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73" id="73"/>
          <p:cNvGrpSpPr/>
          <p:nvPr/>
        </p:nvGrpSpPr>
        <p:grpSpPr>
          <a:xfrm rot="0">
            <a:off x="10982654" y="4660053"/>
            <a:ext cx="1268253" cy="243125"/>
            <a:chOff x="0" y="0"/>
            <a:chExt cx="1691004" cy="324166"/>
          </a:xfrm>
        </p:grpSpPr>
        <p:sp>
          <p:nvSpPr>
            <p:cNvPr name="Freeform 74" id="74"/>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75" id="75"/>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76" id="76"/>
          <p:cNvGrpSpPr/>
          <p:nvPr/>
        </p:nvGrpSpPr>
        <p:grpSpPr>
          <a:xfrm rot="0">
            <a:off x="12284567" y="4660053"/>
            <a:ext cx="1268253" cy="243125"/>
            <a:chOff x="0" y="0"/>
            <a:chExt cx="1691004" cy="324166"/>
          </a:xfrm>
        </p:grpSpPr>
        <p:sp>
          <p:nvSpPr>
            <p:cNvPr name="Freeform 77" id="77"/>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78" id="78"/>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79" id="79"/>
          <p:cNvGrpSpPr/>
          <p:nvPr/>
        </p:nvGrpSpPr>
        <p:grpSpPr>
          <a:xfrm rot="0">
            <a:off x="4484996" y="5013670"/>
            <a:ext cx="9240440" cy="853028"/>
            <a:chOff x="0" y="0"/>
            <a:chExt cx="12320586" cy="1137370"/>
          </a:xfrm>
        </p:grpSpPr>
        <p:sp>
          <p:nvSpPr>
            <p:cNvPr name="Freeform 80" id="80"/>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81" id="81"/>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Apartenență</a:t>
              </a:r>
            </a:p>
          </p:txBody>
        </p:sp>
      </p:grpSp>
      <p:grpSp>
        <p:nvGrpSpPr>
          <p:cNvPr name="Group 82" id="82"/>
          <p:cNvGrpSpPr/>
          <p:nvPr/>
        </p:nvGrpSpPr>
        <p:grpSpPr>
          <a:xfrm rot="0">
            <a:off x="4473090" y="5840505"/>
            <a:ext cx="1268253" cy="243125"/>
            <a:chOff x="0" y="0"/>
            <a:chExt cx="1691004" cy="324166"/>
          </a:xfrm>
        </p:grpSpPr>
        <p:sp>
          <p:nvSpPr>
            <p:cNvPr name="Freeform 83" id="83"/>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84" id="84"/>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85" id="85"/>
          <p:cNvGrpSpPr/>
          <p:nvPr/>
        </p:nvGrpSpPr>
        <p:grpSpPr>
          <a:xfrm rot="0">
            <a:off x="5775003" y="5840505"/>
            <a:ext cx="1268253" cy="243125"/>
            <a:chOff x="0" y="0"/>
            <a:chExt cx="1691004" cy="324166"/>
          </a:xfrm>
        </p:grpSpPr>
        <p:sp>
          <p:nvSpPr>
            <p:cNvPr name="Freeform 86" id="86"/>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87" id="87"/>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88" id="88"/>
          <p:cNvGrpSpPr/>
          <p:nvPr/>
        </p:nvGrpSpPr>
        <p:grpSpPr>
          <a:xfrm rot="0">
            <a:off x="7076916" y="5840505"/>
            <a:ext cx="1268253" cy="243125"/>
            <a:chOff x="0" y="0"/>
            <a:chExt cx="1691004" cy="324166"/>
          </a:xfrm>
        </p:grpSpPr>
        <p:sp>
          <p:nvSpPr>
            <p:cNvPr name="Freeform 89" id="89"/>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90" id="90"/>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91" id="91"/>
          <p:cNvGrpSpPr/>
          <p:nvPr/>
        </p:nvGrpSpPr>
        <p:grpSpPr>
          <a:xfrm rot="0">
            <a:off x="8378829" y="5840505"/>
            <a:ext cx="1268253" cy="243125"/>
            <a:chOff x="0" y="0"/>
            <a:chExt cx="1691004" cy="324166"/>
          </a:xfrm>
        </p:grpSpPr>
        <p:sp>
          <p:nvSpPr>
            <p:cNvPr name="Freeform 92" id="92"/>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93" id="93"/>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94" id="94"/>
          <p:cNvGrpSpPr/>
          <p:nvPr/>
        </p:nvGrpSpPr>
        <p:grpSpPr>
          <a:xfrm rot="0">
            <a:off x="9680740" y="5840505"/>
            <a:ext cx="1268253" cy="243125"/>
            <a:chOff x="0" y="0"/>
            <a:chExt cx="1691004" cy="324166"/>
          </a:xfrm>
        </p:grpSpPr>
        <p:sp>
          <p:nvSpPr>
            <p:cNvPr name="Freeform 95" id="95"/>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96" id="96"/>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97" id="97"/>
          <p:cNvGrpSpPr/>
          <p:nvPr/>
        </p:nvGrpSpPr>
        <p:grpSpPr>
          <a:xfrm rot="0">
            <a:off x="10982654" y="5840505"/>
            <a:ext cx="1268253" cy="243125"/>
            <a:chOff x="0" y="0"/>
            <a:chExt cx="1691004" cy="324166"/>
          </a:xfrm>
        </p:grpSpPr>
        <p:sp>
          <p:nvSpPr>
            <p:cNvPr name="Freeform 98" id="98"/>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99" id="99"/>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00" id="100"/>
          <p:cNvGrpSpPr/>
          <p:nvPr/>
        </p:nvGrpSpPr>
        <p:grpSpPr>
          <a:xfrm rot="0">
            <a:off x="12284567" y="5840505"/>
            <a:ext cx="1268253" cy="243125"/>
            <a:chOff x="0" y="0"/>
            <a:chExt cx="1691004" cy="324166"/>
          </a:xfrm>
        </p:grpSpPr>
        <p:sp>
          <p:nvSpPr>
            <p:cNvPr name="Freeform 101" id="101"/>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02" id="102"/>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03" id="103"/>
          <p:cNvGrpSpPr/>
          <p:nvPr/>
        </p:nvGrpSpPr>
        <p:grpSpPr>
          <a:xfrm rot="0">
            <a:off x="4484996" y="6194120"/>
            <a:ext cx="9240440" cy="853028"/>
            <a:chOff x="0" y="0"/>
            <a:chExt cx="12320586" cy="1137370"/>
          </a:xfrm>
        </p:grpSpPr>
        <p:sp>
          <p:nvSpPr>
            <p:cNvPr name="Freeform 104" id="104"/>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105" id="105"/>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Tradiții comune</a:t>
              </a:r>
            </a:p>
          </p:txBody>
        </p:sp>
      </p:grpSp>
      <p:grpSp>
        <p:nvGrpSpPr>
          <p:cNvPr name="Group 106" id="106"/>
          <p:cNvGrpSpPr/>
          <p:nvPr/>
        </p:nvGrpSpPr>
        <p:grpSpPr>
          <a:xfrm rot="0">
            <a:off x="4473090" y="7020955"/>
            <a:ext cx="1268253" cy="243125"/>
            <a:chOff x="0" y="0"/>
            <a:chExt cx="1691004" cy="324166"/>
          </a:xfrm>
        </p:grpSpPr>
        <p:sp>
          <p:nvSpPr>
            <p:cNvPr name="Freeform 107" id="107"/>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08" id="108"/>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09" id="109"/>
          <p:cNvGrpSpPr/>
          <p:nvPr/>
        </p:nvGrpSpPr>
        <p:grpSpPr>
          <a:xfrm rot="0">
            <a:off x="5775003" y="7020955"/>
            <a:ext cx="1268253" cy="243125"/>
            <a:chOff x="0" y="0"/>
            <a:chExt cx="1691004" cy="324166"/>
          </a:xfrm>
        </p:grpSpPr>
        <p:sp>
          <p:nvSpPr>
            <p:cNvPr name="Freeform 110" id="110"/>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11" id="111"/>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12" id="112"/>
          <p:cNvGrpSpPr/>
          <p:nvPr/>
        </p:nvGrpSpPr>
        <p:grpSpPr>
          <a:xfrm rot="0">
            <a:off x="7076916" y="7020955"/>
            <a:ext cx="1268253" cy="243125"/>
            <a:chOff x="0" y="0"/>
            <a:chExt cx="1691004" cy="324166"/>
          </a:xfrm>
        </p:grpSpPr>
        <p:sp>
          <p:nvSpPr>
            <p:cNvPr name="Freeform 113" id="113"/>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14" id="114"/>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15" id="115"/>
          <p:cNvGrpSpPr/>
          <p:nvPr/>
        </p:nvGrpSpPr>
        <p:grpSpPr>
          <a:xfrm rot="0">
            <a:off x="8378829" y="7020955"/>
            <a:ext cx="1268253" cy="243125"/>
            <a:chOff x="0" y="0"/>
            <a:chExt cx="1691004" cy="324166"/>
          </a:xfrm>
        </p:grpSpPr>
        <p:sp>
          <p:nvSpPr>
            <p:cNvPr name="Freeform 116" id="116"/>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17" id="117"/>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18" id="118"/>
          <p:cNvGrpSpPr/>
          <p:nvPr/>
        </p:nvGrpSpPr>
        <p:grpSpPr>
          <a:xfrm rot="0">
            <a:off x="9680740" y="7020955"/>
            <a:ext cx="1268253" cy="243125"/>
            <a:chOff x="0" y="0"/>
            <a:chExt cx="1691004" cy="324166"/>
          </a:xfrm>
        </p:grpSpPr>
        <p:sp>
          <p:nvSpPr>
            <p:cNvPr name="Freeform 119" id="119"/>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20" id="120"/>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21" id="121"/>
          <p:cNvGrpSpPr/>
          <p:nvPr/>
        </p:nvGrpSpPr>
        <p:grpSpPr>
          <a:xfrm rot="0">
            <a:off x="10982654" y="7020955"/>
            <a:ext cx="1268253" cy="243125"/>
            <a:chOff x="0" y="0"/>
            <a:chExt cx="1691004" cy="324166"/>
          </a:xfrm>
        </p:grpSpPr>
        <p:sp>
          <p:nvSpPr>
            <p:cNvPr name="Freeform 122" id="122"/>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23" id="123"/>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24" id="124"/>
          <p:cNvGrpSpPr/>
          <p:nvPr/>
        </p:nvGrpSpPr>
        <p:grpSpPr>
          <a:xfrm rot="0">
            <a:off x="12284567" y="7020955"/>
            <a:ext cx="1268253" cy="243125"/>
            <a:chOff x="0" y="0"/>
            <a:chExt cx="1691004" cy="324166"/>
          </a:xfrm>
        </p:grpSpPr>
        <p:sp>
          <p:nvSpPr>
            <p:cNvPr name="Freeform 125" id="125"/>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26" id="126"/>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27" id="127"/>
          <p:cNvGrpSpPr/>
          <p:nvPr/>
        </p:nvGrpSpPr>
        <p:grpSpPr>
          <a:xfrm rot="0">
            <a:off x="4484996" y="7374571"/>
            <a:ext cx="9240440" cy="853028"/>
            <a:chOff x="0" y="0"/>
            <a:chExt cx="12320586" cy="1137370"/>
          </a:xfrm>
        </p:grpSpPr>
        <p:sp>
          <p:nvSpPr>
            <p:cNvPr name="Freeform 128" id="128"/>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129" id="129"/>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Luarea deciziilor colective</a:t>
              </a:r>
            </a:p>
          </p:txBody>
        </p:sp>
      </p:grpSp>
      <p:grpSp>
        <p:nvGrpSpPr>
          <p:cNvPr name="Group 130" id="130"/>
          <p:cNvGrpSpPr/>
          <p:nvPr/>
        </p:nvGrpSpPr>
        <p:grpSpPr>
          <a:xfrm rot="0">
            <a:off x="4473090" y="8201406"/>
            <a:ext cx="1268253" cy="243125"/>
            <a:chOff x="0" y="0"/>
            <a:chExt cx="1691004" cy="324166"/>
          </a:xfrm>
        </p:grpSpPr>
        <p:sp>
          <p:nvSpPr>
            <p:cNvPr name="Freeform 131" id="131"/>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32" id="132"/>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33" id="133"/>
          <p:cNvGrpSpPr/>
          <p:nvPr/>
        </p:nvGrpSpPr>
        <p:grpSpPr>
          <a:xfrm rot="0">
            <a:off x="5775003" y="8201406"/>
            <a:ext cx="1268253" cy="243125"/>
            <a:chOff x="0" y="0"/>
            <a:chExt cx="1691004" cy="324166"/>
          </a:xfrm>
        </p:grpSpPr>
        <p:sp>
          <p:nvSpPr>
            <p:cNvPr name="Freeform 134" id="134"/>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35" id="135"/>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36" id="136"/>
          <p:cNvGrpSpPr/>
          <p:nvPr/>
        </p:nvGrpSpPr>
        <p:grpSpPr>
          <a:xfrm rot="0">
            <a:off x="7076916" y="8201406"/>
            <a:ext cx="1268253" cy="243125"/>
            <a:chOff x="0" y="0"/>
            <a:chExt cx="1691004" cy="324166"/>
          </a:xfrm>
        </p:grpSpPr>
        <p:sp>
          <p:nvSpPr>
            <p:cNvPr name="Freeform 137" id="137"/>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38" id="138"/>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39" id="139"/>
          <p:cNvGrpSpPr/>
          <p:nvPr/>
        </p:nvGrpSpPr>
        <p:grpSpPr>
          <a:xfrm rot="0">
            <a:off x="8378829" y="8201406"/>
            <a:ext cx="1268253" cy="243125"/>
            <a:chOff x="0" y="0"/>
            <a:chExt cx="1691004" cy="324166"/>
          </a:xfrm>
        </p:grpSpPr>
        <p:sp>
          <p:nvSpPr>
            <p:cNvPr name="Freeform 140" id="140"/>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41" id="141"/>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42" id="142"/>
          <p:cNvGrpSpPr/>
          <p:nvPr/>
        </p:nvGrpSpPr>
        <p:grpSpPr>
          <a:xfrm rot="0">
            <a:off x="9680740" y="8201406"/>
            <a:ext cx="1268253" cy="243125"/>
            <a:chOff x="0" y="0"/>
            <a:chExt cx="1691004" cy="324166"/>
          </a:xfrm>
        </p:grpSpPr>
        <p:sp>
          <p:nvSpPr>
            <p:cNvPr name="Freeform 143" id="143"/>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44" id="144"/>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45" id="145"/>
          <p:cNvGrpSpPr/>
          <p:nvPr/>
        </p:nvGrpSpPr>
        <p:grpSpPr>
          <a:xfrm rot="0">
            <a:off x="10982654" y="8201406"/>
            <a:ext cx="1268253" cy="243125"/>
            <a:chOff x="0" y="0"/>
            <a:chExt cx="1691004" cy="324166"/>
          </a:xfrm>
        </p:grpSpPr>
        <p:sp>
          <p:nvSpPr>
            <p:cNvPr name="Freeform 146" id="146"/>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47" id="147"/>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48" id="148"/>
          <p:cNvGrpSpPr/>
          <p:nvPr/>
        </p:nvGrpSpPr>
        <p:grpSpPr>
          <a:xfrm rot="0">
            <a:off x="12284567" y="8201406"/>
            <a:ext cx="1268253" cy="243125"/>
            <a:chOff x="0" y="0"/>
            <a:chExt cx="1691004" cy="324166"/>
          </a:xfrm>
        </p:grpSpPr>
        <p:sp>
          <p:nvSpPr>
            <p:cNvPr name="Freeform 149" id="149"/>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50" id="150"/>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51" id="151"/>
          <p:cNvGrpSpPr/>
          <p:nvPr/>
        </p:nvGrpSpPr>
        <p:grpSpPr>
          <a:xfrm rot="0">
            <a:off x="4484996" y="8555021"/>
            <a:ext cx="9240440" cy="853028"/>
            <a:chOff x="0" y="0"/>
            <a:chExt cx="12320586" cy="1137370"/>
          </a:xfrm>
        </p:grpSpPr>
        <p:sp>
          <p:nvSpPr>
            <p:cNvPr name="Freeform 152" id="152"/>
            <p:cNvSpPr/>
            <p:nvPr/>
          </p:nvSpPr>
          <p:spPr>
            <a:xfrm flipH="false" flipV="false" rot="0">
              <a:off x="0" y="0"/>
              <a:ext cx="12320586" cy="1137370"/>
            </a:xfrm>
            <a:custGeom>
              <a:avLst/>
              <a:gdLst/>
              <a:ahLst/>
              <a:cxnLst/>
              <a:rect r="r" b="b" t="t" l="l"/>
              <a:pathLst>
                <a:path h="1137370" w="12320586">
                  <a:moveTo>
                    <a:pt x="0" y="0"/>
                  </a:moveTo>
                  <a:lnTo>
                    <a:pt x="12320586" y="0"/>
                  </a:lnTo>
                  <a:lnTo>
                    <a:pt x="12320586" y="1137370"/>
                  </a:lnTo>
                  <a:lnTo>
                    <a:pt x="0" y="1137370"/>
                  </a:lnTo>
                  <a:close/>
                </a:path>
              </a:pathLst>
            </a:custGeom>
            <a:solidFill>
              <a:srgbClr val="000000">
                <a:alpha val="0"/>
              </a:srgbClr>
            </a:solidFill>
          </p:spPr>
        </p:sp>
        <p:sp>
          <p:nvSpPr>
            <p:cNvPr name="TextBox 153" id="153"/>
            <p:cNvSpPr txBox="true"/>
            <p:nvPr/>
          </p:nvSpPr>
          <p:spPr>
            <a:xfrm>
              <a:off x="0" y="-28575"/>
              <a:ext cx="12320586" cy="1165945"/>
            </a:xfrm>
            <a:prstGeom prst="rect">
              <a:avLst/>
            </a:prstGeom>
          </p:spPr>
          <p:txBody>
            <a:bodyPr anchor="b" rtlCol="false" tIns="0" lIns="0" bIns="0" rIns="0"/>
            <a:lstStyle/>
            <a:p>
              <a:pPr algn="l" marL="0" indent="0" lvl="0">
                <a:lnSpc>
                  <a:spcPts val="3888"/>
                </a:lnSpc>
              </a:pPr>
              <a:r>
                <a:rPr lang="en-US" sz="3600">
                  <a:solidFill>
                    <a:srgbClr val="000000"/>
                  </a:solidFill>
                  <a:latin typeface="Arial"/>
                  <a:ea typeface="Arial"/>
                  <a:cs typeface="Arial"/>
                  <a:sym typeface="Arial"/>
                </a:rPr>
                <a:t>🌍 Conexiune geografică sau digitală</a:t>
              </a:r>
            </a:p>
          </p:txBody>
        </p:sp>
      </p:grpSp>
      <p:grpSp>
        <p:nvGrpSpPr>
          <p:cNvPr name="Group 154" id="154"/>
          <p:cNvGrpSpPr/>
          <p:nvPr/>
        </p:nvGrpSpPr>
        <p:grpSpPr>
          <a:xfrm rot="0">
            <a:off x="4473090" y="9381856"/>
            <a:ext cx="1268253" cy="243125"/>
            <a:chOff x="0" y="0"/>
            <a:chExt cx="1691004" cy="324166"/>
          </a:xfrm>
        </p:grpSpPr>
        <p:sp>
          <p:nvSpPr>
            <p:cNvPr name="Freeform 155" id="155"/>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56" id="156"/>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57" id="157"/>
          <p:cNvGrpSpPr/>
          <p:nvPr/>
        </p:nvGrpSpPr>
        <p:grpSpPr>
          <a:xfrm rot="0">
            <a:off x="5775003" y="9381856"/>
            <a:ext cx="1268253" cy="243125"/>
            <a:chOff x="0" y="0"/>
            <a:chExt cx="1691004" cy="324166"/>
          </a:xfrm>
        </p:grpSpPr>
        <p:sp>
          <p:nvSpPr>
            <p:cNvPr name="Freeform 158" id="158"/>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59" id="159"/>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60" id="160"/>
          <p:cNvGrpSpPr/>
          <p:nvPr/>
        </p:nvGrpSpPr>
        <p:grpSpPr>
          <a:xfrm rot="0">
            <a:off x="7076916" y="9381856"/>
            <a:ext cx="1268253" cy="243125"/>
            <a:chOff x="0" y="0"/>
            <a:chExt cx="1691004" cy="324166"/>
          </a:xfrm>
        </p:grpSpPr>
        <p:sp>
          <p:nvSpPr>
            <p:cNvPr name="Freeform 161" id="161"/>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62" id="162"/>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63" id="163"/>
          <p:cNvGrpSpPr/>
          <p:nvPr/>
        </p:nvGrpSpPr>
        <p:grpSpPr>
          <a:xfrm rot="0">
            <a:off x="8378829" y="9381856"/>
            <a:ext cx="1268253" cy="243125"/>
            <a:chOff x="0" y="0"/>
            <a:chExt cx="1691004" cy="324166"/>
          </a:xfrm>
        </p:grpSpPr>
        <p:sp>
          <p:nvSpPr>
            <p:cNvPr name="Freeform 164" id="164"/>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65" id="165"/>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66" id="166"/>
          <p:cNvGrpSpPr/>
          <p:nvPr/>
        </p:nvGrpSpPr>
        <p:grpSpPr>
          <a:xfrm rot="0">
            <a:off x="9680740" y="9381856"/>
            <a:ext cx="1268253" cy="243125"/>
            <a:chOff x="0" y="0"/>
            <a:chExt cx="1691004" cy="324166"/>
          </a:xfrm>
        </p:grpSpPr>
        <p:sp>
          <p:nvSpPr>
            <p:cNvPr name="Freeform 167" id="167"/>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68" id="168"/>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69" id="169"/>
          <p:cNvGrpSpPr/>
          <p:nvPr/>
        </p:nvGrpSpPr>
        <p:grpSpPr>
          <a:xfrm rot="0">
            <a:off x="10982654" y="9381856"/>
            <a:ext cx="1268253" cy="243125"/>
            <a:chOff x="0" y="0"/>
            <a:chExt cx="1691004" cy="324166"/>
          </a:xfrm>
        </p:grpSpPr>
        <p:sp>
          <p:nvSpPr>
            <p:cNvPr name="Freeform 170" id="170"/>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71" id="171"/>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grpSp>
        <p:nvGrpSpPr>
          <p:cNvPr name="Group 172" id="172"/>
          <p:cNvGrpSpPr/>
          <p:nvPr/>
        </p:nvGrpSpPr>
        <p:grpSpPr>
          <a:xfrm rot="0">
            <a:off x="12284567" y="9381856"/>
            <a:ext cx="1268253" cy="243125"/>
            <a:chOff x="0" y="0"/>
            <a:chExt cx="1691004" cy="324166"/>
          </a:xfrm>
        </p:grpSpPr>
        <p:sp>
          <p:nvSpPr>
            <p:cNvPr name="Freeform 173" id="173"/>
            <p:cNvSpPr/>
            <p:nvPr/>
          </p:nvSpPr>
          <p:spPr>
            <a:xfrm flipH="false" flipV="false" rot="0">
              <a:off x="25400" y="25400"/>
              <a:ext cx="1640205" cy="273304"/>
            </a:xfrm>
            <a:custGeom>
              <a:avLst/>
              <a:gdLst/>
              <a:ahLst/>
              <a:cxnLst/>
              <a:rect r="r" b="b" t="t" l="l"/>
              <a:pathLst>
                <a:path h="273304" w="1640205">
                  <a:moveTo>
                    <a:pt x="0" y="273304"/>
                  </a:moveTo>
                  <a:lnTo>
                    <a:pt x="442849" y="0"/>
                  </a:lnTo>
                  <a:lnTo>
                    <a:pt x="1640205" y="0"/>
                  </a:lnTo>
                  <a:lnTo>
                    <a:pt x="1197356" y="273304"/>
                  </a:lnTo>
                  <a:close/>
                </a:path>
              </a:pathLst>
            </a:custGeom>
            <a:solidFill>
              <a:srgbClr val="70C573"/>
            </a:solidFill>
          </p:spPr>
        </p:sp>
        <p:sp>
          <p:nvSpPr>
            <p:cNvPr name="Freeform 174" id="174"/>
            <p:cNvSpPr/>
            <p:nvPr/>
          </p:nvSpPr>
          <p:spPr>
            <a:xfrm flipH="false" flipV="false" rot="0">
              <a:off x="-2032" y="0"/>
              <a:ext cx="1695069" cy="324231"/>
            </a:xfrm>
            <a:custGeom>
              <a:avLst/>
              <a:gdLst/>
              <a:ahLst/>
              <a:cxnLst/>
              <a:rect r="r" b="b" t="t" l="l"/>
              <a:pathLst>
                <a:path h="324231" w="1695069">
                  <a:moveTo>
                    <a:pt x="14097" y="277114"/>
                  </a:moveTo>
                  <a:lnTo>
                    <a:pt x="456946" y="3810"/>
                  </a:lnTo>
                  <a:cubicBezTo>
                    <a:pt x="461010" y="1397"/>
                    <a:pt x="465582" y="0"/>
                    <a:pt x="470281" y="0"/>
                  </a:cubicBezTo>
                  <a:lnTo>
                    <a:pt x="1667637" y="0"/>
                  </a:lnTo>
                  <a:cubicBezTo>
                    <a:pt x="1678940" y="0"/>
                    <a:pt x="1688973" y="7493"/>
                    <a:pt x="1692021" y="18415"/>
                  </a:cubicBezTo>
                  <a:cubicBezTo>
                    <a:pt x="1695069" y="29337"/>
                    <a:pt x="1690624" y="41021"/>
                    <a:pt x="1680972" y="46990"/>
                  </a:cubicBezTo>
                  <a:lnTo>
                    <a:pt x="1238123" y="320421"/>
                  </a:lnTo>
                  <a:cubicBezTo>
                    <a:pt x="1234059" y="322834"/>
                    <a:pt x="1229487" y="324231"/>
                    <a:pt x="1224788" y="324231"/>
                  </a:cubicBezTo>
                  <a:lnTo>
                    <a:pt x="27432" y="324231"/>
                  </a:lnTo>
                  <a:cubicBezTo>
                    <a:pt x="16129" y="324231"/>
                    <a:pt x="6096" y="316738"/>
                    <a:pt x="3048" y="305816"/>
                  </a:cubicBezTo>
                  <a:cubicBezTo>
                    <a:pt x="0" y="294894"/>
                    <a:pt x="4445" y="283210"/>
                    <a:pt x="14097" y="277241"/>
                  </a:cubicBezTo>
                  <a:moveTo>
                    <a:pt x="40767" y="320421"/>
                  </a:moveTo>
                  <a:lnTo>
                    <a:pt x="27432" y="298704"/>
                  </a:lnTo>
                  <a:lnTo>
                    <a:pt x="27432" y="273304"/>
                  </a:lnTo>
                  <a:lnTo>
                    <a:pt x="1224788" y="273304"/>
                  </a:lnTo>
                  <a:lnTo>
                    <a:pt x="1224788" y="298704"/>
                  </a:lnTo>
                  <a:lnTo>
                    <a:pt x="1211453" y="277114"/>
                  </a:lnTo>
                  <a:lnTo>
                    <a:pt x="1654302" y="3810"/>
                  </a:lnTo>
                  <a:lnTo>
                    <a:pt x="1667637" y="25400"/>
                  </a:lnTo>
                  <a:lnTo>
                    <a:pt x="1667637" y="50800"/>
                  </a:lnTo>
                  <a:lnTo>
                    <a:pt x="470281" y="50800"/>
                  </a:lnTo>
                  <a:lnTo>
                    <a:pt x="470281" y="25400"/>
                  </a:lnTo>
                  <a:lnTo>
                    <a:pt x="483616" y="46990"/>
                  </a:lnTo>
                  <a:lnTo>
                    <a:pt x="40767" y="320421"/>
                  </a:lnTo>
                  <a:close/>
                </a:path>
              </a:pathLst>
            </a:custGeom>
            <a:solidFill>
              <a:srgbClr val="70C573"/>
            </a:solid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sunt dinamicile comunitare?</a:t>
              </a:r>
            </a:p>
          </p:txBody>
        </p:sp>
      </p:grpSp>
      <p:grpSp>
        <p:nvGrpSpPr>
          <p:cNvPr name="Group 7" id="7"/>
          <p:cNvGrpSpPr/>
          <p:nvPr/>
        </p:nvGrpSpPr>
        <p:grpSpPr>
          <a:xfrm rot="0">
            <a:off x="781335" y="2977328"/>
            <a:ext cx="8362665" cy="4332345"/>
            <a:chOff x="0" y="0"/>
            <a:chExt cx="11150220" cy="5776460"/>
          </a:xfrm>
        </p:grpSpPr>
        <p:sp>
          <p:nvSpPr>
            <p:cNvPr name="Freeform 8" id="8"/>
            <p:cNvSpPr/>
            <p:nvPr/>
          </p:nvSpPr>
          <p:spPr>
            <a:xfrm flipH="false" flipV="false" rot="0">
              <a:off x="0" y="0"/>
              <a:ext cx="11150220" cy="5776460"/>
            </a:xfrm>
            <a:custGeom>
              <a:avLst/>
              <a:gdLst/>
              <a:ahLst/>
              <a:cxnLst/>
              <a:rect r="r" b="b" t="t" l="l"/>
              <a:pathLst>
                <a:path h="5776460" w="11150220">
                  <a:moveTo>
                    <a:pt x="0" y="0"/>
                  </a:moveTo>
                  <a:lnTo>
                    <a:pt x="11150220" y="0"/>
                  </a:lnTo>
                  <a:lnTo>
                    <a:pt x="11150220" y="5776460"/>
                  </a:lnTo>
                  <a:lnTo>
                    <a:pt x="0" y="5776460"/>
                  </a:lnTo>
                  <a:close/>
                </a:path>
              </a:pathLst>
            </a:custGeom>
            <a:solidFill>
              <a:srgbClr val="000000">
                <a:alpha val="0"/>
              </a:srgbClr>
            </a:solidFill>
          </p:spPr>
        </p:sp>
        <p:sp>
          <p:nvSpPr>
            <p:cNvPr name="TextBox 9" id="9"/>
            <p:cNvSpPr txBox="true"/>
            <p:nvPr/>
          </p:nvSpPr>
          <p:spPr>
            <a:xfrm>
              <a:off x="0" y="-123825"/>
              <a:ext cx="11150220" cy="5900285"/>
            </a:xfrm>
            <a:prstGeom prst="rect">
              <a:avLst/>
            </a:prstGeom>
          </p:spPr>
          <p:txBody>
            <a:bodyPr anchor="ctr" rtlCol="false" tIns="0" lIns="0" bIns="0" rIns="0"/>
            <a:lstStyle/>
            <a:p>
              <a:pPr algn="l" marL="0" indent="0" lvl="0">
                <a:lnSpc>
                  <a:spcPts val="4595"/>
                </a:lnSpc>
              </a:pPr>
              <a:r>
                <a:rPr lang="en-US" b="true" sz="3329">
                  <a:solidFill>
                    <a:srgbClr val="A56793"/>
                  </a:solidFill>
                  <a:latin typeface="Calibri (MS) Bold"/>
                  <a:ea typeface="Calibri (MS) Bold"/>
                  <a:cs typeface="Calibri (MS) Bold"/>
                  <a:sym typeface="Calibri (MS) Bold"/>
                </a:rPr>
                <a:t>Dinamica comunitară se referă la tiparele de relații, putere și comportament dintre membrii unei comunități. Acestea modelează modul în care oamenii interacționează, iau decizii și lucrează împreună - sau în conflict - în contextul social, cultural și economic.</a:t>
              </a:r>
            </a:p>
          </p:txBody>
        </p:sp>
      </p:grpSp>
      <p:grpSp>
        <p:nvGrpSpPr>
          <p:cNvPr name="Group 10" id="10"/>
          <p:cNvGrpSpPr>
            <a:grpSpLocks noChangeAspect="true"/>
          </p:cNvGrpSpPr>
          <p:nvPr/>
        </p:nvGrpSpPr>
        <p:grpSpPr>
          <a:xfrm rot="0">
            <a:off x="9748695" y="1550212"/>
            <a:ext cx="7839075" cy="7839075"/>
            <a:chOff x="0" y="0"/>
            <a:chExt cx="10452100" cy="10452100"/>
          </a:xfrm>
        </p:grpSpPr>
        <p:sp>
          <p:nvSpPr>
            <p:cNvPr name="Freeform 11" id="11" descr="Imagine care conține text, cerc, captură de ecran, diagramă  Descriere generată automat"/>
            <p:cNvSpPr/>
            <p:nvPr/>
          </p:nvSpPr>
          <p:spPr>
            <a:xfrm flipH="false" flipV="false" rot="0">
              <a:off x="0" y="0"/>
              <a:ext cx="10452100" cy="10452100"/>
            </a:xfrm>
            <a:custGeom>
              <a:avLst/>
              <a:gdLst/>
              <a:ahLst/>
              <a:cxnLst/>
              <a:rect r="r" b="b" t="t" l="l"/>
              <a:pathLst>
                <a:path h="10452100" w="10452100">
                  <a:moveTo>
                    <a:pt x="0" y="0"/>
                  </a:moveTo>
                  <a:lnTo>
                    <a:pt x="10452100" y="0"/>
                  </a:lnTo>
                  <a:lnTo>
                    <a:pt x="10452100" y="10452100"/>
                  </a:lnTo>
                  <a:lnTo>
                    <a:pt x="0" y="10452100"/>
                  </a:lnTo>
                  <a:lnTo>
                    <a:pt x="0" y="0"/>
                  </a:lnTo>
                  <a:close/>
                </a:path>
              </a:pathLst>
            </a:custGeom>
            <a:blipFill>
              <a:blip r:embed="rId3"/>
              <a:stretch>
                <a:fillRect l="0" t="0" r="0" b="0"/>
              </a:stretch>
            </a:blipFill>
          </p:spPr>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Actori cheie în comunitățile rurale</a:t>
              </a:r>
            </a:p>
          </p:txBody>
        </p:sp>
      </p:grpSp>
      <p:graphicFrame>
        <p:nvGraphicFramePr>
          <p:cNvPr name="Table 7" id="7"/>
          <p:cNvGraphicFramePr>
            <a:graphicFrameLocks noGrp="true"/>
          </p:cNvGraphicFramePr>
          <p:nvPr/>
        </p:nvGraphicFramePr>
        <p:xfrm>
          <a:off x="2587388" y="1460974"/>
          <a:ext cx="13220700" cy="7315200"/>
        </p:xfrm>
        <a:graphic>
          <a:graphicData uri="http://schemas.openxmlformats.org/drawingml/2006/table">
            <a:tbl>
              <a:tblPr/>
              <a:tblGrid>
                <a:gridCol w="6610350"/>
                <a:gridCol w="6610350"/>
              </a:tblGrid>
              <a:tr h="1219200">
                <a:tc>
                  <a:txBody>
                    <a:bodyPr anchor="t" rtlCol="false"/>
                    <a:lstStyle/>
                    <a:p>
                      <a:pPr algn="ctr" marL="0" indent="0" lvl="0">
                        <a:lnSpc>
                          <a:spcPts val="2879"/>
                        </a:lnSpc>
                        <a:spcBef>
                          <a:spcPct val="0"/>
                        </a:spcBef>
                        <a:defRPr/>
                      </a:pPr>
                      <a:r>
                        <a:rPr lang="en-US" b="true" sz="2400" strike="noStrike" u="none">
                          <a:solidFill>
                            <a:srgbClr val="F2F2F2"/>
                          </a:solidFill>
                          <a:latin typeface="Arial Bold"/>
                          <a:ea typeface="Arial Bold"/>
                          <a:cs typeface="Arial Bold"/>
                          <a:sym typeface="Arial Bold"/>
                        </a:rPr>
                        <a:t>Parte interesată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879"/>
                        </a:lnSpc>
                        <a:spcBef>
                          <a:spcPct val="0"/>
                        </a:spcBef>
                        <a:defRPr/>
                      </a:pPr>
                      <a:r>
                        <a:rPr lang="en-US" b="true" sz="2400" strike="noStrike" u="none">
                          <a:solidFill>
                            <a:srgbClr val="F2F2F2"/>
                          </a:solidFill>
                          <a:latin typeface="Arial Bold"/>
                          <a:ea typeface="Arial Bold"/>
                          <a:cs typeface="Arial Bold"/>
                          <a:sym typeface="Arial Bold"/>
                        </a:rPr>
                        <a:t>Rol și importanță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219200">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Lideri locali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Mobilizează sprijinul; păstrători ai încrederii.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19200">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Grupuri comunitare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Vocea fermierilor, tinerilor, femeilor.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19200">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ONG-uri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Aduce finanțare, expertiză și rețele.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19200">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Afaceri locale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Motoare economice, factori care facilitează proiectele.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19200">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Școli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879"/>
                        </a:lnSpc>
                        <a:spcBef>
                          <a:spcPct val="0"/>
                        </a:spcBef>
                        <a:defRPr/>
                      </a:pPr>
                      <a:r>
                        <a:rPr lang="en-US" sz="2400" strike="noStrike" u="none">
                          <a:solidFill>
                            <a:srgbClr val="2C2C2C"/>
                          </a:solidFill>
                          <a:latin typeface="Arial"/>
                          <a:ea typeface="Arial"/>
                          <a:cs typeface="Arial"/>
                          <a:sym typeface="Arial"/>
                        </a:rPr>
                        <a:t>Centre educaționale, lideri de tineret, centre de informare.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Evaluarea nevoilor și resurselor în comunități</a:t>
              </a:r>
            </a:p>
          </p:txBody>
        </p:sp>
      </p:grpSp>
      <p:grpSp>
        <p:nvGrpSpPr>
          <p:cNvPr name="Group 7" id="7"/>
          <p:cNvGrpSpPr/>
          <p:nvPr/>
        </p:nvGrpSpPr>
        <p:grpSpPr>
          <a:xfrm rot="0">
            <a:off x="2379026" y="3343591"/>
            <a:ext cx="3146390" cy="1190834"/>
            <a:chOff x="0" y="0"/>
            <a:chExt cx="4195186" cy="1587778"/>
          </a:xfrm>
        </p:grpSpPr>
        <p:sp>
          <p:nvSpPr>
            <p:cNvPr name="Freeform 8" id="8"/>
            <p:cNvSpPr/>
            <p:nvPr/>
          </p:nvSpPr>
          <p:spPr>
            <a:xfrm flipH="false" flipV="false" rot="0">
              <a:off x="25400" y="25400"/>
              <a:ext cx="4144391" cy="1536954"/>
            </a:xfrm>
            <a:custGeom>
              <a:avLst/>
              <a:gdLst/>
              <a:ahLst/>
              <a:cxnLst/>
              <a:rect r="r" b="b" t="t" l="l"/>
              <a:pathLst>
                <a:path h="1536954" w="4144391">
                  <a:moveTo>
                    <a:pt x="0" y="0"/>
                  </a:moveTo>
                  <a:lnTo>
                    <a:pt x="4144391" y="0"/>
                  </a:lnTo>
                  <a:lnTo>
                    <a:pt x="4144391" y="1536954"/>
                  </a:lnTo>
                  <a:lnTo>
                    <a:pt x="0" y="1536954"/>
                  </a:lnTo>
                  <a:close/>
                </a:path>
              </a:pathLst>
            </a:custGeom>
            <a:solidFill>
              <a:srgbClr val="70C573"/>
            </a:solidFill>
          </p:spPr>
        </p:sp>
        <p:sp>
          <p:nvSpPr>
            <p:cNvPr name="Freeform 9" id="9"/>
            <p:cNvSpPr/>
            <p:nvPr/>
          </p:nvSpPr>
          <p:spPr>
            <a:xfrm flipH="false" flipV="false" rot="0">
              <a:off x="0" y="0"/>
              <a:ext cx="4195191" cy="1587754"/>
            </a:xfrm>
            <a:custGeom>
              <a:avLst/>
              <a:gdLst/>
              <a:ahLst/>
              <a:cxnLst/>
              <a:rect r="r" b="b" t="t" l="l"/>
              <a:pathLst>
                <a:path h="1587754" w="4195191">
                  <a:moveTo>
                    <a:pt x="25400" y="0"/>
                  </a:moveTo>
                  <a:lnTo>
                    <a:pt x="4169791" y="0"/>
                  </a:lnTo>
                  <a:cubicBezTo>
                    <a:pt x="4183761" y="0"/>
                    <a:pt x="4195191" y="11430"/>
                    <a:pt x="4195191" y="25400"/>
                  </a:cubicBezTo>
                  <a:lnTo>
                    <a:pt x="4195191" y="1562354"/>
                  </a:lnTo>
                  <a:cubicBezTo>
                    <a:pt x="4195191" y="1576324"/>
                    <a:pt x="4183761" y="1587754"/>
                    <a:pt x="4169791" y="1587754"/>
                  </a:cubicBezTo>
                  <a:lnTo>
                    <a:pt x="25400" y="1587754"/>
                  </a:lnTo>
                  <a:cubicBezTo>
                    <a:pt x="11430" y="1587754"/>
                    <a:pt x="0" y="1576324"/>
                    <a:pt x="0" y="1562354"/>
                  </a:cubicBezTo>
                  <a:lnTo>
                    <a:pt x="0" y="25400"/>
                  </a:lnTo>
                  <a:cubicBezTo>
                    <a:pt x="0" y="11430"/>
                    <a:pt x="11430" y="0"/>
                    <a:pt x="25400" y="0"/>
                  </a:cubicBezTo>
                  <a:moveTo>
                    <a:pt x="25400" y="50800"/>
                  </a:moveTo>
                  <a:lnTo>
                    <a:pt x="25400" y="25400"/>
                  </a:lnTo>
                  <a:lnTo>
                    <a:pt x="50800" y="25400"/>
                  </a:lnTo>
                  <a:lnTo>
                    <a:pt x="50800" y="1562354"/>
                  </a:lnTo>
                  <a:lnTo>
                    <a:pt x="25400" y="1562354"/>
                  </a:lnTo>
                  <a:lnTo>
                    <a:pt x="25400" y="1536954"/>
                  </a:lnTo>
                  <a:lnTo>
                    <a:pt x="4169791" y="1536954"/>
                  </a:lnTo>
                  <a:lnTo>
                    <a:pt x="4169791" y="1562354"/>
                  </a:lnTo>
                  <a:lnTo>
                    <a:pt x="4144391" y="1562354"/>
                  </a:lnTo>
                  <a:lnTo>
                    <a:pt x="4144391" y="25400"/>
                  </a:lnTo>
                  <a:lnTo>
                    <a:pt x="4169791" y="25400"/>
                  </a:lnTo>
                  <a:lnTo>
                    <a:pt x="4169791" y="50800"/>
                  </a:lnTo>
                  <a:lnTo>
                    <a:pt x="25400" y="50800"/>
                  </a:lnTo>
                  <a:close/>
                </a:path>
              </a:pathLst>
            </a:custGeom>
            <a:solidFill>
              <a:srgbClr val="70C573"/>
            </a:solidFill>
          </p:spPr>
        </p:sp>
      </p:grpSp>
      <p:grpSp>
        <p:nvGrpSpPr>
          <p:cNvPr name="Group 10" id="10"/>
          <p:cNvGrpSpPr/>
          <p:nvPr/>
        </p:nvGrpSpPr>
        <p:grpSpPr>
          <a:xfrm rot="0">
            <a:off x="2379026" y="3343591"/>
            <a:ext cx="3146390" cy="1190834"/>
            <a:chOff x="0" y="0"/>
            <a:chExt cx="4195186" cy="1587778"/>
          </a:xfrm>
        </p:grpSpPr>
        <p:sp>
          <p:nvSpPr>
            <p:cNvPr name="Freeform 11" id="11"/>
            <p:cNvSpPr/>
            <p:nvPr/>
          </p:nvSpPr>
          <p:spPr>
            <a:xfrm flipH="false" flipV="false" rot="0">
              <a:off x="0" y="0"/>
              <a:ext cx="4195186" cy="1587778"/>
            </a:xfrm>
            <a:custGeom>
              <a:avLst/>
              <a:gdLst/>
              <a:ahLst/>
              <a:cxnLst/>
              <a:rect r="r" b="b" t="t" l="l"/>
              <a:pathLst>
                <a:path h="1587778" w="4195186">
                  <a:moveTo>
                    <a:pt x="0" y="0"/>
                  </a:moveTo>
                  <a:lnTo>
                    <a:pt x="4195186" y="0"/>
                  </a:lnTo>
                  <a:lnTo>
                    <a:pt x="4195186" y="1587778"/>
                  </a:lnTo>
                  <a:lnTo>
                    <a:pt x="0" y="1587778"/>
                  </a:lnTo>
                  <a:close/>
                </a:path>
              </a:pathLst>
            </a:custGeom>
            <a:solidFill>
              <a:srgbClr val="000000">
                <a:alpha val="0"/>
              </a:srgbClr>
            </a:solidFill>
          </p:spPr>
        </p:sp>
        <p:sp>
          <p:nvSpPr>
            <p:cNvPr name="TextBox 12" id="12"/>
            <p:cNvSpPr txBox="true"/>
            <p:nvPr/>
          </p:nvSpPr>
          <p:spPr>
            <a:xfrm>
              <a:off x="0" y="-19050"/>
              <a:ext cx="4195186" cy="1606828"/>
            </a:xfrm>
            <a:prstGeom prst="rect">
              <a:avLst/>
            </a:prstGeom>
          </p:spPr>
          <p:txBody>
            <a:bodyPr anchor="ctr" rtlCol="false" tIns="0" lIns="0" bIns="0" rIns="0"/>
            <a:lstStyle/>
            <a:p>
              <a:pPr algn="ctr" marL="0" indent="0" lvl="0">
                <a:lnSpc>
                  <a:spcPts val="2592"/>
                </a:lnSpc>
              </a:pPr>
              <a:r>
                <a:rPr lang="en-US" b="true" sz="2400">
                  <a:solidFill>
                    <a:srgbClr val="F2F2F2"/>
                  </a:solidFill>
                  <a:latin typeface="Arial Bold"/>
                  <a:ea typeface="Arial Bold"/>
                  <a:cs typeface="Arial Bold"/>
                  <a:sym typeface="Arial Bold"/>
                </a:rPr>
                <a:t>Sondaje comunitare</a:t>
              </a:r>
            </a:p>
          </p:txBody>
        </p:sp>
      </p:grpSp>
      <p:grpSp>
        <p:nvGrpSpPr>
          <p:cNvPr name="Group 13" id="13"/>
          <p:cNvGrpSpPr/>
          <p:nvPr/>
        </p:nvGrpSpPr>
        <p:grpSpPr>
          <a:xfrm rot="0">
            <a:off x="2379026" y="4496326"/>
            <a:ext cx="3146390" cy="3332100"/>
            <a:chOff x="0" y="0"/>
            <a:chExt cx="4195186" cy="4442800"/>
          </a:xfrm>
        </p:grpSpPr>
        <p:sp>
          <p:nvSpPr>
            <p:cNvPr name="Freeform 14" id="14"/>
            <p:cNvSpPr/>
            <p:nvPr/>
          </p:nvSpPr>
          <p:spPr>
            <a:xfrm flipH="false" flipV="false" rot="0">
              <a:off x="25400" y="25400"/>
              <a:ext cx="4144391" cy="4392041"/>
            </a:xfrm>
            <a:custGeom>
              <a:avLst/>
              <a:gdLst/>
              <a:ahLst/>
              <a:cxnLst/>
              <a:rect r="r" b="b" t="t" l="l"/>
              <a:pathLst>
                <a:path h="4392041" w="4144391">
                  <a:moveTo>
                    <a:pt x="0" y="0"/>
                  </a:moveTo>
                  <a:lnTo>
                    <a:pt x="4144391" y="0"/>
                  </a:lnTo>
                  <a:lnTo>
                    <a:pt x="4144391" y="4392041"/>
                  </a:lnTo>
                  <a:lnTo>
                    <a:pt x="0" y="4392041"/>
                  </a:lnTo>
                  <a:close/>
                </a:path>
              </a:pathLst>
            </a:custGeom>
            <a:solidFill>
              <a:srgbClr val="D5EAD5">
                <a:alpha val="80784"/>
              </a:srgbClr>
            </a:solidFill>
          </p:spPr>
        </p:sp>
        <p:sp>
          <p:nvSpPr>
            <p:cNvPr name="Freeform 15" id="15"/>
            <p:cNvSpPr/>
            <p:nvPr/>
          </p:nvSpPr>
          <p:spPr>
            <a:xfrm flipH="false" flipV="false" rot="0">
              <a:off x="0" y="0"/>
              <a:ext cx="4195191" cy="4442841"/>
            </a:xfrm>
            <a:custGeom>
              <a:avLst/>
              <a:gdLst/>
              <a:ahLst/>
              <a:cxnLst/>
              <a:rect r="r" b="b" t="t" l="l"/>
              <a:pathLst>
                <a:path h="4442841" w="4195191">
                  <a:moveTo>
                    <a:pt x="25400" y="0"/>
                  </a:moveTo>
                  <a:lnTo>
                    <a:pt x="4169791" y="0"/>
                  </a:lnTo>
                  <a:cubicBezTo>
                    <a:pt x="4183761" y="0"/>
                    <a:pt x="4195191" y="11430"/>
                    <a:pt x="4195191" y="25400"/>
                  </a:cubicBezTo>
                  <a:lnTo>
                    <a:pt x="4195191" y="4417441"/>
                  </a:lnTo>
                  <a:cubicBezTo>
                    <a:pt x="4195191" y="4431411"/>
                    <a:pt x="4183761" y="4442841"/>
                    <a:pt x="4169791" y="4442841"/>
                  </a:cubicBezTo>
                  <a:lnTo>
                    <a:pt x="25400" y="4442841"/>
                  </a:lnTo>
                  <a:cubicBezTo>
                    <a:pt x="11430" y="4442841"/>
                    <a:pt x="0" y="4431411"/>
                    <a:pt x="0" y="4417441"/>
                  </a:cubicBezTo>
                  <a:lnTo>
                    <a:pt x="0" y="25400"/>
                  </a:lnTo>
                  <a:cubicBezTo>
                    <a:pt x="0" y="11430"/>
                    <a:pt x="11430" y="0"/>
                    <a:pt x="25400" y="0"/>
                  </a:cubicBezTo>
                  <a:moveTo>
                    <a:pt x="25400" y="50800"/>
                  </a:moveTo>
                  <a:lnTo>
                    <a:pt x="25400" y="25400"/>
                  </a:lnTo>
                  <a:lnTo>
                    <a:pt x="50800" y="25400"/>
                  </a:lnTo>
                  <a:lnTo>
                    <a:pt x="50800" y="4417441"/>
                  </a:lnTo>
                  <a:lnTo>
                    <a:pt x="25400" y="4417441"/>
                  </a:lnTo>
                  <a:lnTo>
                    <a:pt x="25400" y="4392041"/>
                  </a:lnTo>
                  <a:lnTo>
                    <a:pt x="4169791" y="4392041"/>
                  </a:lnTo>
                  <a:lnTo>
                    <a:pt x="4169791" y="4417441"/>
                  </a:lnTo>
                  <a:lnTo>
                    <a:pt x="4144391" y="4417441"/>
                  </a:lnTo>
                  <a:lnTo>
                    <a:pt x="4144391" y="25400"/>
                  </a:lnTo>
                  <a:lnTo>
                    <a:pt x="4169791" y="25400"/>
                  </a:lnTo>
                  <a:lnTo>
                    <a:pt x="4169791" y="50800"/>
                  </a:lnTo>
                  <a:lnTo>
                    <a:pt x="25400" y="50800"/>
                  </a:lnTo>
                  <a:close/>
                </a:path>
              </a:pathLst>
            </a:custGeom>
            <a:solidFill>
              <a:srgbClr val="D5EAD5">
                <a:alpha val="80784"/>
              </a:srgbClr>
            </a:solidFill>
          </p:spPr>
        </p:sp>
      </p:grpSp>
      <p:sp>
        <p:nvSpPr>
          <p:cNvPr name="TextBox 16" id="16"/>
          <p:cNvSpPr txBox="true"/>
          <p:nvPr/>
        </p:nvSpPr>
        <p:spPr>
          <a:xfrm rot="0">
            <a:off x="2464369" y="4562620"/>
            <a:ext cx="2947254" cy="3101797"/>
          </a:xfrm>
          <a:prstGeom prst="rect">
            <a:avLst/>
          </a:prstGeom>
        </p:spPr>
        <p:txBody>
          <a:bodyPr anchor="t" rtlCol="false" tIns="0" lIns="0" bIns="0" rIns="0">
            <a:spAutoFit/>
          </a:bodyPr>
          <a:lstStyle/>
          <a:p>
            <a:pPr algn="l" marL="412623" indent="-137541" lvl="2">
              <a:lnSpc>
                <a:spcPts val="2462"/>
              </a:lnSpc>
              <a:buFont typeface="Arial"/>
              <a:buChar char="⚬"/>
            </a:pPr>
            <a:r>
              <a:rPr lang="en-US" sz="2279">
                <a:solidFill>
                  <a:srgbClr val="000000"/>
                </a:solidFill>
                <a:latin typeface="Arial"/>
                <a:ea typeface="Arial"/>
                <a:cs typeface="Arial"/>
                <a:sym typeface="Arial"/>
              </a:rPr>
              <a:t>Colectează rapid informații de la mai multe persoane pentru a înțelege nevoile și prioritățile.</a:t>
            </a:r>
          </a:p>
          <a:p>
            <a:pPr algn="l" marL="412623" indent="-137541" lvl="2">
              <a:lnSpc>
                <a:spcPts val="2462"/>
              </a:lnSpc>
              <a:buFont typeface="Arial"/>
              <a:buChar char="⚬"/>
            </a:pPr>
            <a:r>
              <a:rPr lang="en-US" sz="2279">
                <a:solidFill>
                  <a:srgbClr val="000000"/>
                </a:solidFill>
                <a:latin typeface="Arial"/>
                <a:ea typeface="Arial"/>
                <a:cs typeface="Arial"/>
                <a:sym typeface="Arial"/>
              </a:rPr>
              <a:t>Ușor de analizat, excelent pentru informații de ansamblu.</a:t>
            </a:r>
          </a:p>
        </p:txBody>
      </p:sp>
      <p:grpSp>
        <p:nvGrpSpPr>
          <p:cNvPr name="Group 17" id="17"/>
          <p:cNvGrpSpPr/>
          <p:nvPr/>
        </p:nvGrpSpPr>
        <p:grpSpPr>
          <a:xfrm rot="0">
            <a:off x="5922476" y="3343591"/>
            <a:ext cx="3146390" cy="1190834"/>
            <a:chOff x="0" y="0"/>
            <a:chExt cx="4195186" cy="1587778"/>
          </a:xfrm>
        </p:grpSpPr>
        <p:sp>
          <p:nvSpPr>
            <p:cNvPr name="Freeform 18" id="18"/>
            <p:cNvSpPr/>
            <p:nvPr/>
          </p:nvSpPr>
          <p:spPr>
            <a:xfrm flipH="false" flipV="false" rot="0">
              <a:off x="25400" y="25400"/>
              <a:ext cx="4144391" cy="1536954"/>
            </a:xfrm>
            <a:custGeom>
              <a:avLst/>
              <a:gdLst/>
              <a:ahLst/>
              <a:cxnLst/>
              <a:rect r="r" b="b" t="t" l="l"/>
              <a:pathLst>
                <a:path h="1536954" w="4144391">
                  <a:moveTo>
                    <a:pt x="0" y="0"/>
                  </a:moveTo>
                  <a:lnTo>
                    <a:pt x="4144391" y="0"/>
                  </a:lnTo>
                  <a:lnTo>
                    <a:pt x="4144391" y="1536954"/>
                  </a:lnTo>
                  <a:lnTo>
                    <a:pt x="0" y="1536954"/>
                  </a:lnTo>
                  <a:close/>
                </a:path>
              </a:pathLst>
            </a:custGeom>
            <a:solidFill>
              <a:srgbClr val="70C573"/>
            </a:solidFill>
          </p:spPr>
        </p:sp>
        <p:sp>
          <p:nvSpPr>
            <p:cNvPr name="Freeform 19" id="19"/>
            <p:cNvSpPr/>
            <p:nvPr/>
          </p:nvSpPr>
          <p:spPr>
            <a:xfrm flipH="false" flipV="false" rot="0">
              <a:off x="0" y="0"/>
              <a:ext cx="4195191" cy="1587754"/>
            </a:xfrm>
            <a:custGeom>
              <a:avLst/>
              <a:gdLst/>
              <a:ahLst/>
              <a:cxnLst/>
              <a:rect r="r" b="b" t="t" l="l"/>
              <a:pathLst>
                <a:path h="1587754" w="4195191">
                  <a:moveTo>
                    <a:pt x="25400" y="0"/>
                  </a:moveTo>
                  <a:lnTo>
                    <a:pt x="4169791" y="0"/>
                  </a:lnTo>
                  <a:cubicBezTo>
                    <a:pt x="4183761" y="0"/>
                    <a:pt x="4195191" y="11430"/>
                    <a:pt x="4195191" y="25400"/>
                  </a:cubicBezTo>
                  <a:lnTo>
                    <a:pt x="4195191" y="1562354"/>
                  </a:lnTo>
                  <a:cubicBezTo>
                    <a:pt x="4195191" y="1576324"/>
                    <a:pt x="4183761" y="1587754"/>
                    <a:pt x="4169791" y="1587754"/>
                  </a:cubicBezTo>
                  <a:lnTo>
                    <a:pt x="25400" y="1587754"/>
                  </a:lnTo>
                  <a:cubicBezTo>
                    <a:pt x="11430" y="1587754"/>
                    <a:pt x="0" y="1576324"/>
                    <a:pt x="0" y="1562354"/>
                  </a:cubicBezTo>
                  <a:lnTo>
                    <a:pt x="0" y="25400"/>
                  </a:lnTo>
                  <a:cubicBezTo>
                    <a:pt x="0" y="11430"/>
                    <a:pt x="11430" y="0"/>
                    <a:pt x="25400" y="0"/>
                  </a:cubicBezTo>
                  <a:moveTo>
                    <a:pt x="25400" y="50800"/>
                  </a:moveTo>
                  <a:lnTo>
                    <a:pt x="25400" y="25400"/>
                  </a:lnTo>
                  <a:lnTo>
                    <a:pt x="50800" y="25400"/>
                  </a:lnTo>
                  <a:lnTo>
                    <a:pt x="50800" y="1562354"/>
                  </a:lnTo>
                  <a:lnTo>
                    <a:pt x="25400" y="1562354"/>
                  </a:lnTo>
                  <a:lnTo>
                    <a:pt x="25400" y="1536954"/>
                  </a:lnTo>
                  <a:lnTo>
                    <a:pt x="4169791" y="1536954"/>
                  </a:lnTo>
                  <a:lnTo>
                    <a:pt x="4169791" y="1562354"/>
                  </a:lnTo>
                  <a:lnTo>
                    <a:pt x="4144391" y="1562354"/>
                  </a:lnTo>
                  <a:lnTo>
                    <a:pt x="4144391" y="25400"/>
                  </a:lnTo>
                  <a:lnTo>
                    <a:pt x="4169791" y="25400"/>
                  </a:lnTo>
                  <a:lnTo>
                    <a:pt x="4169791" y="50800"/>
                  </a:lnTo>
                  <a:lnTo>
                    <a:pt x="25400" y="50800"/>
                  </a:lnTo>
                  <a:close/>
                </a:path>
              </a:pathLst>
            </a:custGeom>
            <a:solidFill>
              <a:srgbClr val="70C573"/>
            </a:solidFill>
          </p:spPr>
        </p:sp>
      </p:grpSp>
      <p:grpSp>
        <p:nvGrpSpPr>
          <p:cNvPr name="Group 20" id="20"/>
          <p:cNvGrpSpPr/>
          <p:nvPr/>
        </p:nvGrpSpPr>
        <p:grpSpPr>
          <a:xfrm rot="0">
            <a:off x="5922476" y="3343591"/>
            <a:ext cx="3146390" cy="1190834"/>
            <a:chOff x="0" y="0"/>
            <a:chExt cx="4195186" cy="1587778"/>
          </a:xfrm>
        </p:grpSpPr>
        <p:sp>
          <p:nvSpPr>
            <p:cNvPr name="Freeform 21" id="21"/>
            <p:cNvSpPr/>
            <p:nvPr/>
          </p:nvSpPr>
          <p:spPr>
            <a:xfrm flipH="false" flipV="false" rot="0">
              <a:off x="0" y="0"/>
              <a:ext cx="4195186" cy="1587778"/>
            </a:xfrm>
            <a:custGeom>
              <a:avLst/>
              <a:gdLst/>
              <a:ahLst/>
              <a:cxnLst/>
              <a:rect r="r" b="b" t="t" l="l"/>
              <a:pathLst>
                <a:path h="1587778" w="4195186">
                  <a:moveTo>
                    <a:pt x="0" y="0"/>
                  </a:moveTo>
                  <a:lnTo>
                    <a:pt x="4195186" y="0"/>
                  </a:lnTo>
                  <a:lnTo>
                    <a:pt x="4195186" y="1587778"/>
                  </a:lnTo>
                  <a:lnTo>
                    <a:pt x="0" y="1587778"/>
                  </a:lnTo>
                  <a:close/>
                </a:path>
              </a:pathLst>
            </a:custGeom>
            <a:solidFill>
              <a:srgbClr val="000000">
                <a:alpha val="0"/>
              </a:srgbClr>
            </a:solidFill>
          </p:spPr>
        </p:sp>
        <p:sp>
          <p:nvSpPr>
            <p:cNvPr name="TextBox 22" id="22"/>
            <p:cNvSpPr txBox="true"/>
            <p:nvPr/>
          </p:nvSpPr>
          <p:spPr>
            <a:xfrm>
              <a:off x="0" y="-19050"/>
              <a:ext cx="4195186" cy="1606828"/>
            </a:xfrm>
            <a:prstGeom prst="rect">
              <a:avLst/>
            </a:prstGeom>
          </p:spPr>
          <p:txBody>
            <a:bodyPr anchor="ctr" rtlCol="false" tIns="0" lIns="0" bIns="0" rIns="0"/>
            <a:lstStyle/>
            <a:p>
              <a:pPr algn="ctr" marL="0" indent="0" lvl="0">
                <a:lnSpc>
                  <a:spcPts val="2592"/>
                </a:lnSpc>
              </a:pPr>
              <a:r>
                <a:rPr lang="en-US" b="true" sz="2400">
                  <a:solidFill>
                    <a:srgbClr val="F2F2F2"/>
                  </a:solidFill>
                  <a:latin typeface="Arial Bold"/>
                  <a:ea typeface="Arial Bold"/>
                  <a:cs typeface="Arial Bold"/>
                  <a:sym typeface="Arial Bold"/>
                </a:rPr>
                <a:t>Fo</a:t>
              </a:r>
              <a:r>
                <a:rPr lang="en-US" b="true" sz="2400">
                  <a:solidFill>
                    <a:srgbClr val="F2F2F2"/>
                  </a:solidFill>
                  <a:latin typeface="Arial Bold"/>
                  <a:ea typeface="Arial Bold"/>
                  <a:cs typeface="Arial Bold"/>
                  <a:sym typeface="Arial Bold"/>
                </a:rPr>
                <a:t>cus grupuri</a:t>
              </a:r>
            </a:p>
          </p:txBody>
        </p:sp>
      </p:grpSp>
      <p:grpSp>
        <p:nvGrpSpPr>
          <p:cNvPr name="Group 23" id="23"/>
          <p:cNvGrpSpPr/>
          <p:nvPr/>
        </p:nvGrpSpPr>
        <p:grpSpPr>
          <a:xfrm rot="0">
            <a:off x="5922476" y="4496326"/>
            <a:ext cx="3146390" cy="3332100"/>
            <a:chOff x="0" y="0"/>
            <a:chExt cx="4195186" cy="4442800"/>
          </a:xfrm>
        </p:grpSpPr>
        <p:sp>
          <p:nvSpPr>
            <p:cNvPr name="Freeform 24" id="24"/>
            <p:cNvSpPr/>
            <p:nvPr/>
          </p:nvSpPr>
          <p:spPr>
            <a:xfrm flipH="false" flipV="false" rot="0">
              <a:off x="25400" y="25400"/>
              <a:ext cx="4144391" cy="4392041"/>
            </a:xfrm>
            <a:custGeom>
              <a:avLst/>
              <a:gdLst/>
              <a:ahLst/>
              <a:cxnLst/>
              <a:rect r="r" b="b" t="t" l="l"/>
              <a:pathLst>
                <a:path h="4392041" w="4144391">
                  <a:moveTo>
                    <a:pt x="0" y="0"/>
                  </a:moveTo>
                  <a:lnTo>
                    <a:pt x="4144391" y="0"/>
                  </a:lnTo>
                  <a:lnTo>
                    <a:pt x="4144391" y="4392041"/>
                  </a:lnTo>
                  <a:lnTo>
                    <a:pt x="0" y="4392041"/>
                  </a:lnTo>
                  <a:close/>
                </a:path>
              </a:pathLst>
            </a:custGeom>
            <a:solidFill>
              <a:srgbClr val="D5EAD5">
                <a:alpha val="80784"/>
              </a:srgbClr>
            </a:solidFill>
          </p:spPr>
        </p:sp>
        <p:sp>
          <p:nvSpPr>
            <p:cNvPr name="Freeform 25" id="25"/>
            <p:cNvSpPr/>
            <p:nvPr/>
          </p:nvSpPr>
          <p:spPr>
            <a:xfrm flipH="false" flipV="false" rot="0">
              <a:off x="0" y="0"/>
              <a:ext cx="4195191" cy="4442841"/>
            </a:xfrm>
            <a:custGeom>
              <a:avLst/>
              <a:gdLst/>
              <a:ahLst/>
              <a:cxnLst/>
              <a:rect r="r" b="b" t="t" l="l"/>
              <a:pathLst>
                <a:path h="4442841" w="4195191">
                  <a:moveTo>
                    <a:pt x="25400" y="0"/>
                  </a:moveTo>
                  <a:lnTo>
                    <a:pt x="4169791" y="0"/>
                  </a:lnTo>
                  <a:cubicBezTo>
                    <a:pt x="4183761" y="0"/>
                    <a:pt x="4195191" y="11430"/>
                    <a:pt x="4195191" y="25400"/>
                  </a:cubicBezTo>
                  <a:lnTo>
                    <a:pt x="4195191" y="4417441"/>
                  </a:lnTo>
                  <a:cubicBezTo>
                    <a:pt x="4195191" y="4431411"/>
                    <a:pt x="4183761" y="4442841"/>
                    <a:pt x="4169791" y="4442841"/>
                  </a:cubicBezTo>
                  <a:lnTo>
                    <a:pt x="25400" y="4442841"/>
                  </a:lnTo>
                  <a:cubicBezTo>
                    <a:pt x="11430" y="4442841"/>
                    <a:pt x="0" y="4431411"/>
                    <a:pt x="0" y="4417441"/>
                  </a:cubicBezTo>
                  <a:lnTo>
                    <a:pt x="0" y="25400"/>
                  </a:lnTo>
                  <a:cubicBezTo>
                    <a:pt x="0" y="11430"/>
                    <a:pt x="11430" y="0"/>
                    <a:pt x="25400" y="0"/>
                  </a:cubicBezTo>
                  <a:moveTo>
                    <a:pt x="25400" y="50800"/>
                  </a:moveTo>
                  <a:lnTo>
                    <a:pt x="25400" y="25400"/>
                  </a:lnTo>
                  <a:lnTo>
                    <a:pt x="50800" y="25400"/>
                  </a:lnTo>
                  <a:lnTo>
                    <a:pt x="50800" y="4417441"/>
                  </a:lnTo>
                  <a:lnTo>
                    <a:pt x="25400" y="4417441"/>
                  </a:lnTo>
                  <a:lnTo>
                    <a:pt x="25400" y="4392041"/>
                  </a:lnTo>
                  <a:lnTo>
                    <a:pt x="4169791" y="4392041"/>
                  </a:lnTo>
                  <a:lnTo>
                    <a:pt x="4169791" y="4417441"/>
                  </a:lnTo>
                  <a:lnTo>
                    <a:pt x="4144391" y="4417441"/>
                  </a:lnTo>
                  <a:lnTo>
                    <a:pt x="4144391" y="25400"/>
                  </a:lnTo>
                  <a:lnTo>
                    <a:pt x="4169791" y="25400"/>
                  </a:lnTo>
                  <a:lnTo>
                    <a:pt x="4169791" y="50800"/>
                  </a:lnTo>
                  <a:lnTo>
                    <a:pt x="25400" y="50800"/>
                  </a:lnTo>
                  <a:close/>
                </a:path>
              </a:pathLst>
            </a:custGeom>
            <a:solidFill>
              <a:srgbClr val="D5EAD5">
                <a:alpha val="80784"/>
              </a:srgbClr>
            </a:solidFill>
          </p:spPr>
        </p:sp>
      </p:grpSp>
      <p:sp>
        <p:nvSpPr>
          <p:cNvPr name="TextBox 26" id="26"/>
          <p:cNvSpPr txBox="true"/>
          <p:nvPr/>
        </p:nvSpPr>
        <p:spPr>
          <a:xfrm rot="0">
            <a:off x="6007820" y="4562620"/>
            <a:ext cx="2947254" cy="2883865"/>
          </a:xfrm>
          <a:prstGeom prst="rect">
            <a:avLst/>
          </a:prstGeom>
        </p:spPr>
        <p:txBody>
          <a:bodyPr anchor="t" rtlCol="false" tIns="0" lIns="0" bIns="0" rIns="0">
            <a:spAutoFit/>
          </a:bodyPr>
          <a:lstStyle/>
          <a:p>
            <a:pPr algn="l" marL="426196" indent="-142065" lvl="2">
              <a:lnSpc>
                <a:spcPts val="2543"/>
              </a:lnSpc>
              <a:buFont typeface="Arial"/>
              <a:buChar char="⚬"/>
            </a:pPr>
            <a:r>
              <a:rPr lang="en-US" sz="2354">
                <a:solidFill>
                  <a:srgbClr val="000000"/>
                </a:solidFill>
                <a:latin typeface="Arial"/>
                <a:ea typeface="Arial"/>
                <a:cs typeface="Arial"/>
                <a:sym typeface="Arial"/>
              </a:rPr>
              <a:t>Discuții în grupuri mici pentru opinii mai aprofundate asupra problemelor locale.</a:t>
            </a:r>
          </a:p>
          <a:p>
            <a:pPr algn="l" marL="426196" indent="-142065" lvl="2">
              <a:lnSpc>
                <a:spcPts val="2543"/>
              </a:lnSpc>
              <a:buFont typeface="Arial"/>
              <a:buChar char="⚬"/>
            </a:pPr>
            <a:r>
              <a:rPr lang="en-US" sz="2354">
                <a:solidFill>
                  <a:srgbClr val="000000"/>
                </a:solidFill>
                <a:latin typeface="Arial"/>
                <a:ea typeface="Arial"/>
                <a:cs typeface="Arial"/>
                <a:sym typeface="Arial"/>
              </a:rPr>
              <a:t>Povești bogate și context în spatele nevoilor comunității.</a:t>
            </a:r>
          </a:p>
        </p:txBody>
      </p:sp>
      <p:grpSp>
        <p:nvGrpSpPr>
          <p:cNvPr name="Group 27" id="27"/>
          <p:cNvGrpSpPr/>
          <p:nvPr/>
        </p:nvGrpSpPr>
        <p:grpSpPr>
          <a:xfrm rot="0">
            <a:off x="9465927" y="3343591"/>
            <a:ext cx="3146389" cy="1190834"/>
            <a:chOff x="0" y="0"/>
            <a:chExt cx="4195186" cy="1587778"/>
          </a:xfrm>
        </p:grpSpPr>
        <p:sp>
          <p:nvSpPr>
            <p:cNvPr name="Freeform 28" id="28"/>
            <p:cNvSpPr/>
            <p:nvPr/>
          </p:nvSpPr>
          <p:spPr>
            <a:xfrm flipH="false" flipV="false" rot="0">
              <a:off x="25400" y="25400"/>
              <a:ext cx="4144391" cy="1536954"/>
            </a:xfrm>
            <a:custGeom>
              <a:avLst/>
              <a:gdLst/>
              <a:ahLst/>
              <a:cxnLst/>
              <a:rect r="r" b="b" t="t" l="l"/>
              <a:pathLst>
                <a:path h="1536954" w="4144391">
                  <a:moveTo>
                    <a:pt x="0" y="0"/>
                  </a:moveTo>
                  <a:lnTo>
                    <a:pt x="4144391" y="0"/>
                  </a:lnTo>
                  <a:lnTo>
                    <a:pt x="4144391" y="1536954"/>
                  </a:lnTo>
                  <a:lnTo>
                    <a:pt x="0" y="1536954"/>
                  </a:lnTo>
                  <a:close/>
                </a:path>
              </a:pathLst>
            </a:custGeom>
            <a:solidFill>
              <a:srgbClr val="70C573"/>
            </a:solidFill>
          </p:spPr>
        </p:sp>
        <p:sp>
          <p:nvSpPr>
            <p:cNvPr name="Freeform 29" id="29"/>
            <p:cNvSpPr/>
            <p:nvPr/>
          </p:nvSpPr>
          <p:spPr>
            <a:xfrm flipH="false" flipV="false" rot="0">
              <a:off x="0" y="0"/>
              <a:ext cx="4195191" cy="1587754"/>
            </a:xfrm>
            <a:custGeom>
              <a:avLst/>
              <a:gdLst/>
              <a:ahLst/>
              <a:cxnLst/>
              <a:rect r="r" b="b" t="t" l="l"/>
              <a:pathLst>
                <a:path h="1587754" w="4195191">
                  <a:moveTo>
                    <a:pt x="25400" y="0"/>
                  </a:moveTo>
                  <a:lnTo>
                    <a:pt x="4169791" y="0"/>
                  </a:lnTo>
                  <a:cubicBezTo>
                    <a:pt x="4183761" y="0"/>
                    <a:pt x="4195191" y="11430"/>
                    <a:pt x="4195191" y="25400"/>
                  </a:cubicBezTo>
                  <a:lnTo>
                    <a:pt x="4195191" y="1562354"/>
                  </a:lnTo>
                  <a:cubicBezTo>
                    <a:pt x="4195191" y="1576324"/>
                    <a:pt x="4183761" y="1587754"/>
                    <a:pt x="4169791" y="1587754"/>
                  </a:cubicBezTo>
                  <a:lnTo>
                    <a:pt x="25400" y="1587754"/>
                  </a:lnTo>
                  <a:cubicBezTo>
                    <a:pt x="11430" y="1587754"/>
                    <a:pt x="0" y="1576324"/>
                    <a:pt x="0" y="1562354"/>
                  </a:cubicBezTo>
                  <a:lnTo>
                    <a:pt x="0" y="25400"/>
                  </a:lnTo>
                  <a:cubicBezTo>
                    <a:pt x="0" y="11430"/>
                    <a:pt x="11430" y="0"/>
                    <a:pt x="25400" y="0"/>
                  </a:cubicBezTo>
                  <a:moveTo>
                    <a:pt x="25400" y="50800"/>
                  </a:moveTo>
                  <a:lnTo>
                    <a:pt x="25400" y="25400"/>
                  </a:lnTo>
                  <a:lnTo>
                    <a:pt x="50800" y="25400"/>
                  </a:lnTo>
                  <a:lnTo>
                    <a:pt x="50800" y="1562354"/>
                  </a:lnTo>
                  <a:lnTo>
                    <a:pt x="25400" y="1562354"/>
                  </a:lnTo>
                  <a:lnTo>
                    <a:pt x="25400" y="1536954"/>
                  </a:lnTo>
                  <a:lnTo>
                    <a:pt x="4169791" y="1536954"/>
                  </a:lnTo>
                  <a:lnTo>
                    <a:pt x="4169791" y="1562354"/>
                  </a:lnTo>
                  <a:lnTo>
                    <a:pt x="4144391" y="1562354"/>
                  </a:lnTo>
                  <a:lnTo>
                    <a:pt x="4144391" y="25400"/>
                  </a:lnTo>
                  <a:lnTo>
                    <a:pt x="4169791" y="25400"/>
                  </a:lnTo>
                  <a:lnTo>
                    <a:pt x="4169791" y="50800"/>
                  </a:lnTo>
                  <a:lnTo>
                    <a:pt x="25400" y="50800"/>
                  </a:lnTo>
                  <a:close/>
                </a:path>
              </a:pathLst>
            </a:custGeom>
            <a:solidFill>
              <a:srgbClr val="70C573"/>
            </a:solidFill>
          </p:spPr>
        </p:sp>
      </p:grpSp>
      <p:grpSp>
        <p:nvGrpSpPr>
          <p:cNvPr name="Group 30" id="30"/>
          <p:cNvGrpSpPr/>
          <p:nvPr/>
        </p:nvGrpSpPr>
        <p:grpSpPr>
          <a:xfrm rot="0">
            <a:off x="9465927" y="3343591"/>
            <a:ext cx="3146389" cy="1190834"/>
            <a:chOff x="0" y="0"/>
            <a:chExt cx="4195186" cy="1587778"/>
          </a:xfrm>
        </p:grpSpPr>
        <p:sp>
          <p:nvSpPr>
            <p:cNvPr name="Freeform 31" id="31"/>
            <p:cNvSpPr/>
            <p:nvPr/>
          </p:nvSpPr>
          <p:spPr>
            <a:xfrm flipH="false" flipV="false" rot="0">
              <a:off x="0" y="0"/>
              <a:ext cx="4195186" cy="1587778"/>
            </a:xfrm>
            <a:custGeom>
              <a:avLst/>
              <a:gdLst/>
              <a:ahLst/>
              <a:cxnLst/>
              <a:rect r="r" b="b" t="t" l="l"/>
              <a:pathLst>
                <a:path h="1587778" w="4195186">
                  <a:moveTo>
                    <a:pt x="0" y="0"/>
                  </a:moveTo>
                  <a:lnTo>
                    <a:pt x="4195186" y="0"/>
                  </a:lnTo>
                  <a:lnTo>
                    <a:pt x="4195186" y="1587778"/>
                  </a:lnTo>
                  <a:lnTo>
                    <a:pt x="0" y="1587778"/>
                  </a:lnTo>
                  <a:close/>
                </a:path>
              </a:pathLst>
            </a:custGeom>
            <a:solidFill>
              <a:srgbClr val="000000">
                <a:alpha val="0"/>
              </a:srgbClr>
            </a:solidFill>
          </p:spPr>
        </p:sp>
        <p:sp>
          <p:nvSpPr>
            <p:cNvPr name="TextBox 32" id="32"/>
            <p:cNvSpPr txBox="true"/>
            <p:nvPr/>
          </p:nvSpPr>
          <p:spPr>
            <a:xfrm>
              <a:off x="0" y="-19050"/>
              <a:ext cx="4195186" cy="1606828"/>
            </a:xfrm>
            <a:prstGeom prst="rect">
              <a:avLst/>
            </a:prstGeom>
          </p:spPr>
          <p:txBody>
            <a:bodyPr anchor="ctr" rtlCol="false" tIns="0" lIns="0" bIns="0" rIns="0"/>
            <a:lstStyle/>
            <a:p>
              <a:pPr algn="ctr" marL="0" indent="0" lvl="0">
                <a:lnSpc>
                  <a:spcPts val="2592"/>
                </a:lnSpc>
              </a:pPr>
              <a:r>
                <a:rPr lang="en-US" b="true" sz="2400">
                  <a:solidFill>
                    <a:srgbClr val="F2F2F2"/>
                  </a:solidFill>
                  <a:latin typeface="Arial Bold"/>
                  <a:ea typeface="Arial Bold"/>
                  <a:cs typeface="Arial Bold"/>
                  <a:sym typeface="Arial Bold"/>
                </a:rPr>
                <a:t>Cartografierea comunității</a:t>
              </a:r>
            </a:p>
          </p:txBody>
        </p:sp>
      </p:grpSp>
      <p:grpSp>
        <p:nvGrpSpPr>
          <p:cNvPr name="Group 33" id="33"/>
          <p:cNvGrpSpPr/>
          <p:nvPr/>
        </p:nvGrpSpPr>
        <p:grpSpPr>
          <a:xfrm rot="0">
            <a:off x="9465927" y="4496326"/>
            <a:ext cx="3146389" cy="3332100"/>
            <a:chOff x="0" y="0"/>
            <a:chExt cx="4195186" cy="4442800"/>
          </a:xfrm>
        </p:grpSpPr>
        <p:sp>
          <p:nvSpPr>
            <p:cNvPr name="Freeform 34" id="34"/>
            <p:cNvSpPr/>
            <p:nvPr/>
          </p:nvSpPr>
          <p:spPr>
            <a:xfrm flipH="false" flipV="false" rot="0">
              <a:off x="25400" y="25400"/>
              <a:ext cx="4144391" cy="4392041"/>
            </a:xfrm>
            <a:custGeom>
              <a:avLst/>
              <a:gdLst/>
              <a:ahLst/>
              <a:cxnLst/>
              <a:rect r="r" b="b" t="t" l="l"/>
              <a:pathLst>
                <a:path h="4392041" w="4144391">
                  <a:moveTo>
                    <a:pt x="0" y="0"/>
                  </a:moveTo>
                  <a:lnTo>
                    <a:pt x="4144391" y="0"/>
                  </a:lnTo>
                  <a:lnTo>
                    <a:pt x="4144391" y="4392041"/>
                  </a:lnTo>
                  <a:lnTo>
                    <a:pt x="0" y="4392041"/>
                  </a:lnTo>
                  <a:close/>
                </a:path>
              </a:pathLst>
            </a:custGeom>
            <a:solidFill>
              <a:srgbClr val="D5EAD5">
                <a:alpha val="80784"/>
              </a:srgbClr>
            </a:solidFill>
          </p:spPr>
        </p:sp>
        <p:sp>
          <p:nvSpPr>
            <p:cNvPr name="Freeform 35" id="35"/>
            <p:cNvSpPr/>
            <p:nvPr/>
          </p:nvSpPr>
          <p:spPr>
            <a:xfrm flipH="false" flipV="false" rot="0">
              <a:off x="0" y="0"/>
              <a:ext cx="4195191" cy="4442841"/>
            </a:xfrm>
            <a:custGeom>
              <a:avLst/>
              <a:gdLst/>
              <a:ahLst/>
              <a:cxnLst/>
              <a:rect r="r" b="b" t="t" l="l"/>
              <a:pathLst>
                <a:path h="4442841" w="4195191">
                  <a:moveTo>
                    <a:pt x="25400" y="0"/>
                  </a:moveTo>
                  <a:lnTo>
                    <a:pt x="4169791" y="0"/>
                  </a:lnTo>
                  <a:cubicBezTo>
                    <a:pt x="4183761" y="0"/>
                    <a:pt x="4195191" y="11430"/>
                    <a:pt x="4195191" y="25400"/>
                  </a:cubicBezTo>
                  <a:lnTo>
                    <a:pt x="4195191" y="4417441"/>
                  </a:lnTo>
                  <a:cubicBezTo>
                    <a:pt x="4195191" y="4431411"/>
                    <a:pt x="4183761" y="4442841"/>
                    <a:pt x="4169791" y="4442841"/>
                  </a:cubicBezTo>
                  <a:lnTo>
                    <a:pt x="25400" y="4442841"/>
                  </a:lnTo>
                  <a:cubicBezTo>
                    <a:pt x="11430" y="4442841"/>
                    <a:pt x="0" y="4431411"/>
                    <a:pt x="0" y="4417441"/>
                  </a:cubicBezTo>
                  <a:lnTo>
                    <a:pt x="0" y="25400"/>
                  </a:lnTo>
                  <a:cubicBezTo>
                    <a:pt x="0" y="11430"/>
                    <a:pt x="11430" y="0"/>
                    <a:pt x="25400" y="0"/>
                  </a:cubicBezTo>
                  <a:moveTo>
                    <a:pt x="25400" y="50800"/>
                  </a:moveTo>
                  <a:lnTo>
                    <a:pt x="25400" y="25400"/>
                  </a:lnTo>
                  <a:lnTo>
                    <a:pt x="50800" y="25400"/>
                  </a:lnTo>
                  <a:lnTo>
                    <a:pt x="50800" y="4417441"/>
                  </a:lnTo>
                  <a:lnTo>
                    <a:pt x="25400" y="4417441"/>
                  </a:lnTo>
                  <a:lnTo>
                    <a:pt x="25400" y="4392041"/>
                  </a:lnTo>
                  <a:lnTo>
                    <a:pt x="4169791" y="4392041"/>
                  </a:lnTo>
                  <a:lnTo>
                    <a:pt x="4169791" y="4417441"/>
                  </a:lnTo>
                  <a:lnTo>
                    <a:pt x="4144391" y="4417441"/>
                  </a:lnTo>
                  <a:lnTo>
                    <a:pt x="4144391" y="25400"/>
                  </a:lnTo>
                  <a:lnTo>
                    <a:pt x="4169791" y="25400"/>
                  </a:lnTo>
                  <a:lnTo>
                    <a:pt x="4169791" y="50800"/>
                  </a:lnTo>
                  <a:lnTo>
                    <a:pt x="25400" y="50800"/>
                  </a:lnTo>
                  <a:close/>
                </a:path>
              </a:pathLst>
            </a:custGeom>
            <a:solidFill>
              <a:srgbClr val="D5EAD5">
                <a:alpha val="80784"/>
              </a:srgbClr>
            </a:solidFill>
          </p:spPr>
        </p:sp>
      </p:grpSp>
      <p:sp>
        <p:nvSpPr>
          <p:cNvPr name="TextBox 36" id="36"/>
          <p:cNvSpPr txBox="true"/>
          <p:nvPr/>
        </p:nvSpPr>
        <p:spPr>
          <a:xfrm rot="0">
            <a:off x="9551271" y="4562620"/>
            <a:ext cx="2947253" cy="2646426"/>
          </a:xfrm>
          <a:prstGeom prst="rect">
            <a:avLst/>
          </a:prstGeom>
        </p:spPr>
        <p:txBody>
          <a:bodyPr anchor="t" rtlCol="false" tIns="0" lIns="0" bIns="0" rIns="0">
            <a:spAutoFit/>
          </a:bodyPr>
          <a:lstStyle/>
          <a:p>
            <a:pPr algn="l" marL="434340" indent="-144780" lvl="2">
              <a:lnSpc>
                <a:spcPts val="2592"/>
              </a:lnSpc>
              <a:buFont typeface="Arial"/>
              <a:buChar char="⚬"/>
            </a:pPr>
            <a:r>
              <a:rPr lang="en-US" sz="2400">
                <a:solidFill>
                  <a:srgbClr val="000000"/>
                </a:solidFill>
                <a:latin typeface="Arial"/>
                <a:ea typeface="Arial"/>
                <a:cs typeface="Arial"/>
                <a:sym typeface="Arial"/>
              </a:rPr>
              <a:t>Instrument vizual pentru marcarea activelor locale și a zonelor problematice.</a:t>
            </a:r>
          </a:p>
          <a:p>
            <a:pPr algn="l" marL="434340" indent="-144780" lvl="2">
              <a:lnSpc>
                <a:spcPts val="2592"/>
              </a:lnSpc>
              <a:buFont typeface="Arial"/>
              <a:buChar char="⚬"/>
            </a:pPr>
            <a:r>
              <a:rPr lang="en-US" sz="2400">
                <a:solidFill>
                  <a:srgbClr val="000000"/>
                </a:solidFill>
                <a:latin typeface="Arial"/>
                <a:ea typeface="Arial"/>
                <a:cs typeface="Arial"/>
                <a:sym typeface="Arial"/>
              </a:rPr>
              <a:t>Evidențiază clar lacunele și oportunitățile.</a:t>
            </a:r>
          </a:p>
        </p:txBody>
      </p:sp>
      <p:grpSp>
        <p:nvGrpSpPr>
          <p:cNvPr name="Group 37" id="37"/>
          <p:cNvGrpSpPr/>
          <p:nvPr/>
        </p:nvGrpSpPr>
        <p:grpSpPr>
          <a:xfrm rot="0">
            <a:off x="13009378" y="3343591"/>
            <a:ext cx="3146390" cy="1190834"/>
            <a:chOff x="0" y="0"/>
            <a:chExt cx="4195186" cy="1587778"/>
          </a:xfrm>
        </p:grpSpPr>
        <p:sp>
          <p:nvSpPr>
            <p:cNvPr name="Freeform 38" id="38"/>
            <p:cNvSpPr/>
            <p:nvPr/>
          </p:nvSpPr>
          <p:spPr>
            <a:xfrm flipH="false" flipV="false" rot="0">
              <a:off x="25400" y="25400"/>
              <a:ext cx="4144391" cy="1536954"/>
            </a:xfrm>
            <a:custGeom>
              <a:avLst/>
              <a:gdLst/>
              <a:ahLst/>
              <a:cxnLst/>
              <a:rect r="r" b="b" t="t" l="l"/>
              <a:pathLst>
                <a:path h="1536954" w="4144391">
                  <a:moveTo>
                    <a:pt x="0" y="0"/>
                  </a:moveTo>
                  <a:lnTo>
                    <a:pt x="4144391" y="0"/>
                  </a:lnTo>
                  <a:lnTo>
                    <a:pt x="4144391" y="1536954"/>
                  </a:lnTo>
                  <a:lnTo>
                    <a:pt x="0" y="1536954"/>
                  </a:lnTo>
                  <a:close/>
                </a:path>
              </a:pathLst>
            </a:custGeom>
            <a:solidFill>
              <a:srgbClr val="70C573"/>
            </a:solidFill>
          </p:spPr>
        </p:sp>
        <p:sp>
          <p:nvSpPr>
            <p:cNvPr name="Freeform 39" id="39"/>
            <p:cNvSpPr/>
            <p:nvPr/>
          </p:nvSpPr>
          <p:spPr>
            <a:xfrm flipH="false" flipV="false" rot="0">
              <a:off x="0" y="0"/>
              <a:ext cx="4195191" cy="1587754"/>
            </a:xfrm>
            <a:custGeom>
              <a:avLst/>
              <a:gdLst/>
              <a:ahLst/>
              <a:cxnLst/>
              <a:rect r="r" b="b" t="t" l="l"/>
              <a:pathLst>
                <a:path h="1587754" w="4195191">
                  <a:moveTo>
                    <a:pt x="25400" y="0"/>
                  </a:moveTo>
                  <a:lnTo>
                    <a:pt x="4169791" y="0"/>
                  </a:lnTo>
                  <a:cubicBezTo>
                    <a:pt x="4183761" y="0"/>
                    <a:pt x="4195191" y="11430"/>
                    <a:pt x="4195191" y="25400"/>
                  </a:cubicBezTo>
                  <a:lnTo>
                    <a:pt x="4195191" y="1562354"/>
                  </a:lnTo>
                  <a:cubicBezTo>
                    <a:pt x="4195191" y="1576324"/>
                    <a:pt x="4183761" y="1587754"/>
                    <a:pt x="4169791" y="1587754"/>
                  </a:cubicBezTo>
                  <a:lnTo>
                    <a:pt x="25400" y="1587754"/>
                  </a:lnTo>
                  <a:cubicBezTo>
                    <a:pt x="11430" y="1587754"/>
                    <a:pt x="0" y="1576324"/>
                    <a:pt x="0" y="1562354"/>
                  </a:cubicBezTo>
                  <a:lnTo>
                    <a:pt x="0" y="25400"/>
                  </a:lnTo>
                  <a:cubicBezTo>
                    <a:pt x="0" y="11430"/>
                    <a:pt x="11430" y="0"/>
                    <a:pt x="25400" y="0"/>
                  </a:cubicBezTo>
                  <a:moveTo>
                    <a:pt x="25400" y="50800"/>
                  </a:moveTo>
                  <a:lnTo>
                    <a:pt x="25400" y="25400"/>
                  </a:lnTo>
                  <a:lnTo>
                    <a:pt x="50800" y="25400"/>
                  </a:lnTo>
                  <a:lnTo>
                    <a:pt x="50800" y="1562354"/>
                  </a:lnTo>
                  <a:lnTo>
                    <a:pt x="25400" y="1562354"/>
                  </a:lnTo>
                  <a:lnTo>
                    <a:pt x="25400" y="1536954"/>
                  </a:lnTo>
                  <a:lnTo>
                    <a:pt x="4169791" y="1536954"/>
                  </a:lnTo>
                  <a:lnTo>
                    <a:pt x="4169791" y="1562354"/>
                  </a:lnTo>
                  <a:lnTo>
                    <a:pt x="4144391" y="1562354"/>
                  </a:lnTo>
                  <a:lnTo>
                    <a:pt x="4144391" y="25400"/>
                  </a:lnTo>
                  <a:lnTo>
                    <a:pt x="4169791" y="25400"/>
                  </a:lnTo>
                  <a:lnTo>
                    <a:pt x="4169791" y="50800"/>
                  </a:lnTo>
                  <a:lnTo>
                    <a:pt x="25400" y="50800"/>
                  </a:lnTo>
                  <a:close/>
                </a:path>
              </a:pathLst>
            </a:custGeom>
            <a:solidFill>
              <a:srgbClr val="70C573"/>
            </a:solidFill>
          </p:spPr>
        </p:sp>
      </p:grpSp>
      <p:grpSp>
        <p:nvGrpSpPr>
          <p:cNvPr name="Group 40" id="40"/>
          <p:cNvGrpSpPr/>
          <p:nvPr/>
        </p:nvGrpSpPr>
        <p:grpSpPr>
          <a:xfrm rot="0">
            <a:off x="13009378" y="3343591"/>
            <a:ext cx="3146390" cy="1190834"/>
            <a:chOff x="0" y="0"/>
            <a:chExt cx="4195186" cy="1587778"/>
          </a:xfrm>
        </p:grpSpPr>
        <p:sp>
          <p:nvSpPr>
            <p:cNvPr name="Freeform 41" id="41"/>
            <p:cNvSpPr/>
            <p:nvPr/>
          </p:nvSpPr>
          <p:spPr>
            <a:xfrm flipH="false" flipV="false" rot="0">
              <a:off x="0" y="0"/>
              <a:ext cx="4195186" cy="1587778"/>
            </a:xfrm>
            <a:custGeom>
              <a:avLst/>
              <a:gdLst/>
              <a:ahLst/>
              <a:cxnLst/>
              <a:rect r="r" b="b" t="t" l="l"/>
              <a:pathLst>
                <a:path h="1587778" w="4195186">
                  <a:moveTo>
                    <a:pt x="0" y="0"/>
                  </a:moveTo>
                  <a:lnTo>
                    <a:pt x="4195186" y="0"/>
                  </a:lnTo>
                  <a:lnTo>
                    <a:pt x="4195186" y="1587778"/>
                  </a:lnTo>
                  <a:lnTo>
                    <a:pt x="0" y="1587778"/>
                  </a:lnTo>
                  <a:close/>
                </a:path>
              </a:pathLst>
            </a:custGeom>
            <a:solidFill>
              <a:srgbClr val="000000">
                <a:alpha val="0"/>
              </a:srgbClr>
            </a:solidFill>
          </p:spPr>
        </p:sp>
        <p:sp>
          <p:nvSpPr>
            <p:cNvPr name="TextBox 42" id="42"/>
            <p:cNvSpPr txBox="true"/>
            <p:nvPr/>
          </p:nvSpPr>
          <p:spPr>
            <a:xfrm>
              <a:off x="0" y="-19050"/>
              <a:ext cx="4195186" cy="1606828"/>
            </a:xfrm>
            <a:prstGeom prst="rect">
              <a:avLst/>
            </a:prstGeom>
          </p:spPr>
          <p:txBody>
            <a:bodyPr anchor="ctr" rtlCol="false" tIns="0" lIns="0" bIns="0" rIns="0"/>
            <a:lstStyle/>
            <a:p>
              <a:pPr algn="ctr" marL="0" indent="0" lvl="0">
                <a:lnSpc>
                  <a:spcPts val="2592"/>
                </a:lnSpc>
              </a:pPr>
              <a:r>
                <a:rPr lang="en-US" b="true" sz="2400">
                  <a:solidFill>
                    <a:srgbClr val="F2F2F2"/>
                  </a:solidFill>
                  <a:latin typeface="Arial Bold"/>
                  <a:ea typeface="Arial Bold"/>
                  <a:cs typeface="Arial Bold"/>
                  <a:sym typeface="Arial Bold"/>
                </a:rPr>
                <a:t>ABCD (Dezvoltare Comunitară Bazată pe Active)</a:t>
              </a:r>
            </a:p>
          </p:txBody>
        </p:sp>
      </p:grpSp>
      <p:grpSp>
        <p:nvGrpSpPr>
          <p:cNvPr name="Group 43" id="43"/>
          <p:cNvGrpSpPr/>
          <p:nvPr/>
        </p:nvGrpSpPr>
        <p:grpSpPr>
          <a:xfrm rot="0">
            <a:off x="13009378" y="4496326"/>
            <a:ext cx="3146390" cy="3332100"/>
            <a:chOff x="0" y="0"/>
            <a:chExt cx="4195186" cy="4442800"/>
          </a:xfrm>
        </p:grpSpPr>
        <p:sp>
          <p:nvSpPr>
            <p:cNvPr name="Freeform 44" id="44"/>
            <p:cNvSpPr/>
            <p:nvPr/>
          </p:nvSpPr>
          <p:spPr>
            <a:xfrm flipH="false" flipV="false" rot="0">
              <a:off x="25400" y="25400"/>
              <a:ext cx="4144391" cy="4392041"/>
            </a:xfrm>
            <a:custGeom>
              <a:avLst/>
              <a:gdLst/>
              <a:ahLst/>
              <a:cxnLst/>
              <a:rect r="r" b="b" t="t" l="l"/>
              <a:pathLst>
                <a:path h="4392041" w="4144391">
                  <a:moveTo>
                    <a:pt x="0" y="0"/>
                  </a:moveTo>
                  <a:lnTo>
                    <a:pt x="4144391" y="0"/>
                  </a:lnTo>
                  <a:lnTo>
                    <a:pt x="4144391" y="4392041"/>
                  </a:lnTo>
                  <a:lnTo>
                    <a:pt x="0" y="4392041"/>
                  </a:lnTo>
                  <a:close/>
                </a:path>
              </a:pathLst>
            </a:custGeom>
            <a:solidFill>
              <a:srgbClr val="D5EAD5">
                <a:alpha val="80784"/>
              </a:srgbClr>
            </a:solidFill>
          </p:spPr>
        </p:sp>
        <p:sp>
          <p:nvSpPr>
            <p:cNvPr name="Freeform 45" id="45"/>
            <p:cNvSpPr/>
            <p:nvPr/>
          </p:nvSpPr>
          <p:spPr>
            <a:xfrm flipH="false" flipV="false" rot="0">
              <a:off x="0" y="0"/>
              <a:ext cx="4195191" cy="4442841"/>
            </a:xfrm>
            <a:custGeom>
              <a:avLst/>
              <a:gdLst/>
              <a:ahLst/>
              <a:cxnLst/>
              <a:rect r="r" b="b" t="t" l="l"/>
              <a:pathLst>
                <a:path h="4442841" w="4195191">
                  <a:moveTo>
                    <a:pt x="25400" y="0"/>
                  </a:moveTo>
                  <a:lnTo>
                    <a:pt x="4169791" y="0"/>
                  </a:lnTo>
                  <a:cubicBezTo>
                    <a:pt x="4183761" y="0"/>
                    <a:pt x="4195191" y="11430"/>
                    <a:pt x="4195191" y="25400"/>
                  </a:cubicBezTo>
                  <a:lnTo>
                    <a:pt x="4195191" y="4417441"/>
                  </a:lnTo>
                  <a:cubicBezTo>
                    <a:pt x="4195191" y="4431411"/>
                    <a:pt x="4183761" y="4442841"/>
                    <a:pt x="4169791" y="4442841"/>
                  </a:cubicBezTo>
                  <a:lnTo>
                    <a:pt x="25400" y="4442841"/>
                  </a:lnTo>
                  <a:cubicBezTo>
                    <a:pt x="11430" y="4442841"/>
                    <a:pt x="0" y="4431411"/>
                    <a:pt x="0" y="4417441"/>
                  </a:cubicBezTo>
                  <a:lnTo>
                    <a:pt x="0" y="25400"/>
                  </a:lnTo>
                  <a:cubicBezTo>
                    <a:pt x="0" y="11430"/>
                    <a:pt x="11430" y="0"/>
                    <a:pt x="25400" y="0"/>
                  </a:cubicBezTo>
                  <a:moveTo>
                    <a:pt x="25400" y="50800"/>
                  </a:moveTo>
                  <a:lnTo>
                    <a:pt x="25400" y="25400"/>
                  </a:lnTo>
                  <a:lnTo>
                    <a:pt x="50800" y="25400"/>
                  </a:lnTo>
                  <a:lnTo>
                    <a:pt x="50800" y="4417441"/>
                  </a:lnTo>
                  <a:lnTo>
                    <a:pt x="25400" y="4417441"/>
                  </a:lnTo>
                  <a:lnTo>
                    <a:pt x="25400" y="4392041"/>
                  </a:lnTo>
                  <a:lnTo>
                    <a:pt x="4169791" y="4392041"/>
                  </a:lnTo>
                  <a:lnTo>
                    <a:pt x="4169791" y="4417441"/>
                  </a:lnTo>
                  <a:lnTo>
                    <a:pt x="4144391" y="4417441"/>
                  </a:lnTo>
                  <a:lnTo>
                    <a:pt x="4144391" y="25400"/>
                  </a:lnTo>
                  <a:lnTo>
                    <a:pt x="4169791" y="25400"/>
                  </a:lnTo>
                  <a:lnTo>
                    <a:pt x="4169791" y="50800"/>
                  </a:lnTo>
                  <a:lnTo>
                    <a:pt x="25400" y="50800"/>
                  </a:lnTo>
                  <a:close/>
                </a:path>
              </a:pathLst>
            </a:custGeom>
            <a:solidFill>
              <a:srgbClr val="D5EAD5">
                <a:alpha val="80784"/>
              </a:srgbClr>
            </a:solidFill>
          </p:spPr>
        </p:sp>
      </p:grpSp>
      <p:sp>
        <p:nvSpPr>
          <p:cNvPr name="TextBox 46" id="46"/>
          <p:cNvSpPr txBox="true"/>
          <p:nvPr/>
        </p:nvSpPr>
        <p:spPr>
          <a:xfrm rot="0">
            <a:off x="13094723" y="4562620"/>
            <a:ext cx="2947254" cy="2970276"/>
          </a:xfrm>
          <a:prstGeom prst="rect">
            <a:avLst/>
          </a:prstGeom>
        </p:spPr>
        <p:txBody>
          <a:bodyPr anchor="t" rtlCol="false" tIns="0" lIns="0" bIns="0" rIns="0">
            <a:spAutoFit/>
          </a:bodyPr>
          <a:lstStyle/>
          <a:p>
            <a:pPr algn="l" marL="434340" indent="-144780" lvl="2">
              <a:lnSpc>
                <a:spcPts val="2592"/>
              </a:lnSpc>
              <a:buFont typeface="Arial"/>
              <a:buChar char="⚬"/>
            </a:pPr>
            <a:r>
              <a:rPr lang="en-US" sz="2400">
                <a:solidFill>
                  <a:srgbClr val="000000"/>
                </a:solidFill>
                <a:latin typeface="Arial"/>
                <a:ea typeface="Arial"/>
                <a:cs typeface="Arial"/>
                <a:sym typeface="Arial"/>
              </a:rPr>
              <a:t>Se concentrează pe ceea ce are comunitatea, nu pe ceea ce îi lipsește.</a:t>
            </a:r>
          </a:p>
          <a:p>
            <a:pPr algn="l" marL="434340" indent="-144780" lvl="2">
              <a:lnSpc>
                <a:spcPts val="2592"/>
              </a:lnSpc>
              <a:buFont typeface="Arial"/>
              <a:buChar char="⚬"/>
            </a:pPr>
            <a:r>
              <a:rPr lang="en-US" sz="2400">
                <a:solidFill>
                  <a:srgbClr val="000000"/>
                </a:solidFill>
                <a:latin typeface="Arial"/>
                <a:ea typeface="Arial"/>
                <a:cs typeface="Arial"/>
                <a:sym typeface="Arial"/>
              </a:rPr>
              <a:t>Consolidează încrederea, mândria și soluțiile locale.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Provocări în înțelegerea dinamicii comunitare</a:t>
              </a:r>
            </a:p>
          </p:txBody>
        </p:sp>
      </p:grpSp>
      <p:sp>
        <p:nvSpPr>
          <p:cNvPr name="TextBox 7" id="7"/>
          <p:cNvSpPr txBox="true"/>
          <p:nvPr/>
        </p:nvSpPr>
        <p:spPr>
          <a:xfrm rot="0">
            <a:off x="10203289" y="2138641"/>
            <a:ext cx="7284974" cy="4710303"/>
          </a:xfrm>
          <a:prstGeom prst="rect">
            <a:avLst/>
          </a:prstGeom>
        </p:spPr>
        <p:txBody>
          <a:bodyPr anchor="t" rtlCol="false" tIns="0" lIns="0" bIns="0" rIns="0">
            <a:spAutoFit/>
          </a:bodyPr>
          <a:lstStyle/>
          <a:p>
            <a:pPr algn="l" marL="0" indent="0" lvl="0">
              <a:lnSpc>
                <a:spcPts val="3726"/>
              </a:lnSpc>
            </a:pPr>
          </a:p>
          <a:p>
            <a:pPr algn="l" marL="0" indent="0" lvl="0">
              <a:lnSpc>
                <a:spcPts val="3726"/>
              </a:lnSpc>
            </a:pPr>
            <a:r>
              <a:rPr lang="en-US" sz="2700">
                <a:solidFill>
                  <a:srgbClr val="616161"/>
                </a:solidFill>
                <a:latin typeface="Calibri (MS)"/>
                <a:ea typeface="Calibri (MS)"/>
                <a:cs typeface="Calibri (MS)"/>
                <a:sym typeface="Calibri (MS)"/>
              </a:rPr>
              <a:t>Implicarea comunităților rurale înseamnă gestionarea unor relații complexe. </a:t>
            </a:r>
            <a:r>
              <a:rPr lang="en-US" b="true" sz="2700">
                <a:solidFill>
                  <a:srgbClr val="616161"/>
                </a:solidFill>
                <a:latin typeface="Calibri (MS) Bold"/>
                <a:ea typeface="Calibri (MS) Bold"/>
                <a:cs typeface="Calibri (MS) Bold"/>
                <a:sym typeface="Calibri (MS) Bold"/>
              </a:rPr>
              <a:t>Puterea poate fi distribuită inegal,</a:t>
            </a:r>
            <a:r>
              <a:rPr lang="en-US" sz="2700">
                <a:solidFill>
                  <a:srgbClr val="616161"/>
                </a:solidFill>
                <a:latin typeface="Calibri (MS)"/>
                <a:ea typeface="Calibri (MS)"/>
                <a:cs typeface="Calibri (MS)"/>
                <a:sym typeface="Calibri (MS)"/>
              </a:rPr>
              <a:t> vocile mai puternice eclipsându-le adesea pe altele. Pot apărea </a:t>
            </a:r>
            <a:r>
              <a:rPr lang="en-US" b="true" sz="2700">
                <a:solidFill>
                  <a:srgbClr val="616161"/>
                </a:solidFill>
                <a:latin typeface="Calibri (MS) Bold"/>
                <a:ea typeface="Calibri (MS) Bold"/>
                <a:cs typeface="Calibri (MS) Bold"/>
                <a:sym typeface="Calibri (MS) Bold"/>
              </a:rPr>
              <a:t>priorități conflictuale</a:t>
            </a:r>
            <a:r>
              <a:rPr lang="en-US" sz="2700">
                <a:solidFill>
                  <a:srgbClr val="616161"/>
                </a:solidFill>
                <a:latin typeface="Calibri (MS)"/>
                <a:ea typeface="Calibri (MS)"/>
                <a:cs typeface="Calibri (MS)"/>
                <a:sym typeface="Calibri (MS)"/>
              </a:rPr>
              <a:t>, necesitând un dialog atent și construirea încrederii. </a:t>
            </a:r>
            <a:r>
              <a:rPr lang="en-US" b="true" sz="2700">
                <a:solidFill>
                  <a:srgbClr val="616161"/>
                </a:solidFill>
                <a:latin typeface="Calibri (MS) Bold"/>
                <a:ea typeface="Calibri (MS) Bold"/>
                <a:cs typeface="Calibri (MS) Bold"/>
                <a:sym typeface="Calibri (MS) Bold"/>
              </a:rPr>
              <a:t>Informațiile nu sunt întotdeauna complete sau accesibile</a:t>
            </a:r>
            <a:r>
              <a:rPr lang="en-US" sz="2700">
                <a:solidFill>
                  <a:srgbClr val="616161"/>
                </a:solidFill>
                <a:latin typeface="Calibri (MS)"/>
                <a:ea typeface="Calibri (MS)"/>
                <a:cs typeface="Calibri (MS)"/>
                <a:sym typeface="Calibri (MS)"/>
              </a:rPr>
              <a:t>, iar fiecare pas trebuie să </a:t>
            </a:r>
            <a:r>
              <a:rPr lang="en-US" b="true" sz="2700">
                <a:solidFill>
                  <a:srgbClr val="616161"/>
                </a:solidFill>
                <a:latin typeface="Calibri (MS) Bold"/>
                <a:ea typeface="Calibri (MS) Bold"/>
                <a:cs typeface="Calibri (MS) Bold"/>
                <a:sym typeface="Calibri (MS) Bold"/>
              </a:rPr>
              <a:t>respecte valorile locale și normele culturale.</a:t>
            </a:r>
          </a:p>
        </p:txBody>
      </p:sp>
      <p:grpSp>
        <p:nvGrpSpPr>
          <p:cNvPr name="Group 8" id="8"/>
          <p:cNvGrpSpPr>
            <a:grpSpLocks noChangeAspect="true"/>
          </p:cNvGrpSpPr>
          <p:nvPr/>
        </p:nvGrpSpPr>
        <p:grpSpPr>
          <a:xfrm rot="0">
            <a:off x="829102" y="2197716"/>
            <a:ext cx="8793386" cy="5891568"/>
            <a:chOff x="0" y="0"/>
            <a:chExt cx="11724514" cy="7855424"/>
          </a:xfrm>
        </p:grpSpPr>
        <p:sp>
          <p:nvSpPr>
            <p:cNvPr name="Freeform 9" id="9"/>
            <p:cNvSpPr/>
            <p:nvPr/>
          </p:nvSpPr>
          <p:spPr>
            <a:xfrm flipH="false" flipV="false" rot="0">
              <a:off x="0" y="0"/>
              <a:ext cx="11724513" cy="7855458"/>
            </a:xfrm>
            <a:custGeom>
              <a:avLst/>
              <a:gdLst/>
              <a:ahLst/>
              <a:cxnLst/>
              <a:rect r="r" b="b" t="t" l="l"/>
              <a:pathLst>
                <a:path h="7855458" w="11724513">
                  <a:moveTo>
                    <a:pt x="0" y="0"/>
                  </a:moveTo>
                  <a:lnTo>
                    <a:pt x="11724513" y="0"/>
                  </a:lnTo>
                  <a:lnTo>
                    <a:pt x="11724513" y="7855458"/>
                  </a:lnTo>
                  <a:lnTo>
                    <a:pt x="0" y="7855458"/>
                  </a:lnTo>
                  <a:lnTo>
                    <a:pt x="0" y="0"/>
                  </a:lnTo>
                  <a:close/>
                </a:path>
              </a:pathLst>
            </a:custGeom>
            <a:blipFill>
              <a:blip r:embed="rId3"/>
              <a:stretch>
                <a:fillRect l="0" t="0" r="0"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DAGv4_sSdd0</dc:identifier>
  <dcterms:modified xsi:type="dcterms:W3CDTF">2011-08-01T06:04:30Z</dcterms:modified>
  <cp:revision>1</cp:revision>
  <dc:title>Copy of Module 4_Sub module 4.1.pptx</dc:title>
</cp:coreProperties>
</file>